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76" r:id="rId11"/>
    <p:sldId id="277" r:id="rId12"/>
    <p:sldId id="268" r:id="rId13"/>
    <p:sldId id="267" r:id="rId14"/>
    <p:sldId id="269" r:id="rId15"/>
    <p:sldId id="275" r:id="rId16"/>
    <p:sldId id="265" r:id="rId17"/>
    <p:sldId id="270" r:id="rId18"/>
    <p:sldId id="271" r:id="rId19"/>
    <p:sldId id="272" r:id="rId20"/>
    <p:sldId id="273" r:id="rId21"/>
    <p:sldId id="266" r:id="rId22"/>
    <p:sldId id="274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16" autoAdjust="0"/>
  </p:normalViewPr>
  <p:slideViewPr>
    <p:cSldViewPr>
      <p:cViewPr>
        <p:scale>
          <a:sx n="90" d="100"/>
          <a:sy n="90" d="100"/>
        </p:scale>
        <p:origin x="-1608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4D5716-A854-4E9F-BEA8-6DE6FF5ABF15}" type="doc">
      <dgm:prSet loTypeId="urn:microsoft.com/office/officeart/2005/8/layout/process4" loCatId="process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zh-TW" altLang="en-US"/>
        </a:p>
      </dgm:t>
    </dgm:pt>
    <dgm:pt modelId="{49EE2677-A6A0-41C7-8AE3-A343A64CD647}">
      <dgm:prSet phldrT="[文字]"/>
      <dgm:spPr/>
      <dgm:t>
        <a:bodyPr/>
        <a:lstStyle/>
        <a:p>
          <a:r>
            <a:rPr lang="fr-FR" altLang="en-US" dirty="0" smtClean="0"/>
            <a:t>DATA ANALYSIS ON USER PSYCHOLOGICAL DESIRES</a:t>
          </a:r>
          <a:endParaRPr lang="zh-TW" altLang="en-US" dirty="0"/>
        </a:p>
      </dgm:t>
    </dgm:pt>
    <dgm:pt modelId="{7BEDE896-079E-4F52-9AB1-604FA7081152}" type="parTrans" cxnId="{7EB27681-D30D-4EAD-A5F7-1ADE83DF6F48}">
      <dgm:prSet/>
      <dgm:spPr/>
      <dgm:t>
        <a:bodyPr/>
        <a:lstStyle/>
        <a:p>
          <a:endParaRPr lang="zh-TW" altLang="en-US"/>
        </a:p>
      </dgm:t>
    </dgm:pt>
    <dgm:pt modelId="{2F976E98-9B43-403B-86A3-5D7CE7BE948E}" type="sibTrans" cxnId="{7EB27681-D30D-4EAD-A5F7-1ADE83DF6F48}">
      <dgm:prSet/>
      <dgm:spPr/>
      <dgm:t>
        <a:bodyPr/>
        <a:lstStyle/>
        <a:p>
          <a:endParaRPr lang="zh-TW" altLang="en-US"/>
        </a:p>
      </dgm:t>
    </dgm:pt>
    <dgm:pt modelId="{71FCCB2F-3C70-4FB7-B4EF-51900F5E28AB}">
      <dgm:prSet phldrT="[文字]"/>
      <dgm:spPr/>
      <dgm:t>
        <a:bodyPr/>
        <a:lstStyle/>
        <a:p>
          <a:pPr algn="ctr"/>
          <a:r>
            <a:rPr lang="en-US" altLang="en-US" dirty="0" smtClean="0"/>
            <a:t>1. Consumer Decision Making Process</a:t>
          </a:r>
          <a:endParaRPr lang="zh-TW" altLang="en-US" dirty="0"/>
        </a:p>
      </dgm:t>
    </dgm:pt>
    <dgm:pt modelId="{146FAC5B-B7BB-4F60-BF54-5D27FFBD7262}" type="parTrans" cxnId="{4614B549-211C-45ED-A201-0E3469EC4E4F}">
      <dgm:prSet/>
      <dgm:spPr/>
      <dgm:t>
        <a:bodyPr/>
        <a:lstStyle/>
        <a:p>
          <a:endParaRPr lang="zh-TW" altLang="en-US"/>
        </a:p>
      </dgm:t>
    </dgm:pt>
    <dgm:pt modelId="{491CFD3A-19DB-4413-A513-CD84BD029F20}" type="sibTrans" cxnId="{4614B549-211C-45ED-A201-0E3469EC4E4F}">
      <dgm:prSet/>
      <dgm:spPr/>
      <dgm:t>
        <a:bodyPr/>
        <a:lstStyle/>
        <a:p>
          <a:endParaRPr lang="zh-TW" altLang="en-US"/>
        </a:p>
      </dgm:t>
    </dgm:pt>
    <dgm:pt modelId="{45286B43-ED68-45A2-836D-871B8A6B6013}">
      <dgm:prSet phldrT="[文字]"/>
      <dgm:spPr/>
      <dgm:t>
        <a:bodyPr/>
        <a:lstStyle/>
        <a:p>
          <a:r>
            <a:rPr lang="en-US" altLang="en-US" dirty="0" smtClean="0"/>
            <a:t>2. Effects of User Psychological Desire</a:t>
          </a:r>
          <a:endParaRPr lang="zh-TW" altLang="en-US" dirty="0"/>
        </a:p>
      </dgm:t>
    </dgm:pt>
    <dgm:pt modelId="{8E422718-681B-40CF-9594-CFABDC2DE593}" type="parTrans" cxnId="{51A7C792-EF2C-4ECE-8C63-01F470FCC68A}">
      <dgm:prSet/>
      <dgm:spPr/>
      <dgm:t>
        <a:bodyPr/>
        <a:lstStyle/>
        <a:p>
          <a:endParaRPr lang="zh-TW" altLang="en-US"/>
        </a:p>
      </dgm:t>
    </dgm:pt>
    <dgm:pt modelId="{8DC1DA30-3330-45E2-AB02-242CCF3AFEC4}" type="sibTrans" cxnId="{51A7C792-EF2C-4ECE-8C63-01F470FCC68A}">
      <dgm:prSet/>
      <dgm:spPr/>
      <dgm:t>
        <a:bodyPr/>
        <a:lstStyle/>
        <a:p>
          <a:endParaRPr lang="zh-TW" altLang="en-US"/>
        </a:p>
      </dgm:t>
    </dgm:pt>
    <dgm:pt modelId="{9E20349C-DD27-4F92-92E9-273DD0A939DC}">
      <dgm:prSet phldrT="[文字]"/>
      <dgm:spPr/>
      <dgm:t>
        <a:bodyPr/>
        <a:lstStyle/>
        <a:p>
          <a:r>
            <a:rPr lang="en-US" altLang="en-US" dirty="0" smtClean="0"/>
            <a:t>DISCOVERING USERS PSYCHOLOGICAL DESIRE FROM ADS</a:t>
          </a:r>
          <a:endParaRPr lang="zh-TW" altLang="en-US" dirty="0"/>
        </a:p>
      </dgm:t>
    </dgm:pt>
    <dgm:pt modelId="{40A7EE9A-9FA7-44E1-B8D4-A73D3F9E1FEE}" type="parTrans" cxnId="{01A3948D-F70D-40A6-BD59-3A09255646F1}">
      <dgm:prSet/>
      <dgm:spPr/>
      <dgm:t>
        <a:bodyPr/>
        <a:lstStyle/>
        <a:p>
          <a:endParaRPr lang="zh-TW" altLang="en-US"/>
        </a:p>
      </dgm:t>
    </dgm:pt>
    <dgm:pt modelId="{484D4D31-5313-429E-9584-93529AF12B53}" type="sibTrans" cxnId="{01A3948D-F70D-40A6-BD59-3A09255646F1}">
      <dgm:prSet/>
      <dgm:spPr/>
      <dgm:t>
        <a:bodyPr/>
        <a:lstStyle/>
        <a:p>
          <a:endParaRPr lang="zh-TW" altLang="en-US"/>
        </a:p>
      </dgm:t>
    </dgm:pt>
    <dgm:pt modelId="{18133AB1-EAB1-4FFA-BDD3-FC64B211A39A}">
      <dgm:prSet phldrT="[文字]"/>
      <dgm:spPr/>
      <dgm:t>
        <a:bodyPr/>
        <a:lstStyle/>
        <a:p>
          <a:r>
            <a:rPr lang="en-US" altLang="en-US" dirty="0" smtClean="0"/>
            <a:t>1. Mining User Desire Patterns</a:t>
          </a:r>
          <a:endParaRPr lang="zh-TW" altLang="en-US" dirty="0"/>
        </a:p>
      </dgm:t>
    </dgm:pt>
    <dgm:pt modelId="{1E401B60-9F8C-41D7-A181-231C2A57CBE2}" type="parTrans" cxnId="{86819FA1-E288-42D0-98D2-73DD934BE94D}">
      <dgm:prSet/>
      <dgm:spPr/>
      <dgm:t>
        <a:bodyPr/>
        <a:lstStyle/>
        <a:p>
          <a:endParaRPr lang="zh-TW" altLang="en-US"/>
        </a:p>
      </dgm:t>
    </dgm:pt>
    <dgm:pt modelId="{40FA7944-624C-463A-A7D9-34B5BCAEF176}" type="sibTrans" cxnId="{86819FA1-E288-42D0-98D2-73DD934BE94D}">
      <dgm:prSet/>
      <dgm:spPr/>
      <dgm:t>
        <a:bodyPr/>
        <a:lstStyle/>
        <a:p>
          <a:endParaRPr lang="zh-TW" altLang="en-US"/>
        </a:p>
      </dgm:t>
    </dgm:pt>
    <dgm:pt modelId="{834342DE-30B0-43B7-B64B-CEAA0306AFB7}">
      <dgm:prSet phldrT="[文字]"/>
      <dgm:spPr/>
      <dgm:t>
        <a:bodyPr/>
        <a:lstStyle/>
        <a:p>
          <a:r>
            <a:rPr lang="en-US" altLang="en-US" dirty="0" smtClean="0"/>
            <a:t>2. Hierarchy of User Psychological Desire</a:t>
          </a:r>
          <a:endParaRPr lang="zh-TW" altLang="en-US" dirty="0"/>
        </a:p>
      </dgm:t>
    </dgm:pt>
    <dgm:pt modelId="{52066475-0369-4781-AA40-102BD04B56B4}" type="parTrans" cxnId="{1A44D9CF-E586-46D2-9C56-911C015D951C}">
      <dgm:prSet/>
      <dgm:spPr/>
      <dgm:t>
        <a:bodyPr/>
        <a:lstStyle/>
        <a:p>
          <a:endParaRPr lang="zh-TW" altLang="en-US"/>
        </a:p>
      </dgm:t>
    </dgm:pt>
    <dgm:pt modelId="{3DFCCAA5-6DF2-4E25-9049-78C01024657F}" type="sibTrans" cxnId="{1A44D9CF-E586-46D2-9C56-911C015D951C}">
      <dgm:prSet/>
      <dgm:spPr/>
      <dgm:t>
        <a:bodyPr/>
        <a:lstStyle/>
        <a:p>
          <a:endParaRPr lang="zh-TW" altLang="en-US"/>
        </a:p>
      </dgm:t>
    </dgm:pt>
    <dgm:pt modelId="{C77AD4EC-B047-48DA-92B8-E4630648290F}">
      <dgm:prSet phldrT="[文字]"/>
      <dgm:spPr/>
      <dgm:t>
        <a:bodyPr/>
        <a:lstStyle/>
        <a:p>
          <a:r>
            <a:rPr lang="en-US" altLang="en-US" dirty="0" smtClean="0"/>
            <a:t>CLICK PREDICTION MODELING</a:t>
          </a:r>
          <a:endParaRPr lang="zh-TW" altLang="en-US" dirty="0"/>
        </a:p>
      </dgm:t>
    </dgm:pt>
    <dgm:pt modelId="{9A8FD2DB-337A-40DD-988B-00E322E36BBE}" type="parTrans" cxnId="{92F53F52-8AE2-4F68-BDFD-0C63A9521D8D}">
      <dgm:prSet/>
      <dgm:spPr/>
      <dgm:t>
        <a:bodyPr/>
        <a:lstStyle/>
        <a:p>
          <a:endParaRPr lang="zh-TW" altLang="en-US"/>
        </a:p>
      </dgm:t>
    </dgm:pt>
    <dgm:pt modelId="{6A3F24B9-ABCC-429C-B7E8-95204F38A5F1}" type="sibTrans" cxnId="{92F53F52-8AE2-4F68-BDFD-0C63A9521D8D}">
      <dgm:prSet/>
      <dgm:spPr/>
      <dgm:t>
        <a:bodyPr/>
        <a:lstStyle/>
        <a:p>
          <a:endParaRPr lang="zh-TW" altLang="en-US"/>
        </a:p>
      </dgm:t>
    </dgm:pt>
    <dgm:pt modelId="{49A9D0C0-C8FF-48A1-866F-B650EA3E7710}">
      <dgm:prSet phldrT="[文字]"/>
      <dgm:spPr/>
      <dgm:t>
        <a:bodyPr/>
        <a:lstStyle/>
        <a:p>
          <a:r>
            <a:rPr lang="en-US" altLang="en-US" dirty="0" smtClean="0"/>
            <a:t>1. Maximum-Entropy Modeling</a:t>
          </a:r>
          <a:endParaRPr lang="zh-TW" altLang="en-US" dirty="0"/>
        </a:p>
      </dgm:t>
    </dgm:pt>
    <dgm:pt modelId="{566C6F9F-B39A-45A2-8D72-0FA9845331E1}" type="parTrans" cxnId="{F8CA87BB-307A-4E34-BC0B-C606DDFDF419}">
      <dgm:prSet/>
      <dgm:spPr/>
      <dgm:t>
        <a:bodyPr/>
        <a:lstStyle/>
        <a:p>
          <a:endParaRPr lang="zh-TW" altLang="en-US"/>
        </a:p>
      </dgm:t>
    </dgm:pt>
    <dgm:pt modelId="{A0042865-09CF-4CE4-B8BD-2C6F52973B36}" type="sibTrans" cxnId="{F8CA87BB-307A-4E34-BC0B-C606DDFDF419}">
      <dgm:prSet/>
      <dgm:spPr/>
      <dgm:t>
        <a:bodyPr/>
        <a:lstStyle/>
        <a:p>
          <a:endParaRPr lang="zh-TW" altLang="en-US"/>
        </a:p>
      </dgm:t>
    </dgm:pt>
    <dgm:pt modelId="{8CE0890A-570A-4793-A003-45C472FDB48E}">
      <dgm:prSet phldrT="[文字]"/>
      <dgm:spPr/>
      <dgm:t>
        <a:bodyPr/>
        <a:lstStyle/>
        <a:p>
          <a:r>
            <a:rPr lang="en-US" altLang="en-US" dirty="0" smtClean="0"/>
            <a:t>2. Integrating User Psychological Desires into Click Prediction</a:t>
          </a:r>
          <a:endParaRPr lang="zh-TW" altLang="en-US" dirty="0"/>
        </a:p>
      </dgm:t>
    </dgm:pt>
    <dgm:pt modelId="{18152264-47B8-492A-9E92-CC8CDBA88973}" type="parTrans" cxnId="{B832367C-48D6-467C-A70D-0F5F050BBB85}">
      <dgm:prSet/>
      <dgm:spPr/>
      <dgm:t>
        <a:bodyPr/>
        <a:lstStyle/>
        <a:p>
          <a:endParaRPr lang="zh-TW" altLang="en-US"/>
        </a:p>
      </dgm:t>
    </dgm:pt>
    <dgm:pt modelId="{DBF56913-E7B2-4127-BF05-D9088542ED95}" type="sibTrans" cxnId="{B832367C-48D6-467C-A70D-0F5F050BBB85}">
      <dgm:prSet/>
      <dgm:spPr/>
      <dgm:t>
        <a:bodyPr/>
        <a:lstStyle/>
        <a:p>
          <a:endParaRPr lang="zh-TW" altLang="en-US"/>
        </a:p>
      </dgm:t>
    </dgm:pt>
    <dgm:pt modelId="{4480411C-6E2A-4C2C-B19B-64B7309D9EA9}" type="pres">
      <dgm:prSet presAssocID="{754D5716-A854-4E9F-BEA8-6DE6FF5ABF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A02C494-C668-43C1-B274-34AD024C9EA3}" type="pres">
      <dgm:prSet presAssocID="{C77AD4EC-B047-48DA-92B8-E4630648290F}" presName="boxAndChildren" presStyleCnt="0"/>
      <dgm:spPr/>
      <dgm:t>
        <a:bodyPr/>
        <a:lstStyle/>
        <a:p>
          <a:endParaRPr lang="zh-TW" altLang="en-US"/>
        </a:p>
      </dgm:t>
    </dgm:pt>
    <dgm:pt modelId="{4D80CA1A-9E7D-4539-B48E-3129CC07C8C0}" type="pres">
      <dgm:prSet presAssocID="{C77AD4EC-B047-48DA-92B8-E4630648290F}" presName="parentTextBox" presStyleLbl="node1" presStyleIdx="0" presStyleCnt="3"/>
      <dgm:spPr/>
      <dgm:t>
        <a:bodyPr/>
        <a:lstStyle/>
        <a:p>
          <a:endParaRPr lang="zh-TW" altLang="en-US"/>
        </a:p>
      </dgm:t>
    </dgm:pt>
    <dgm:pt modelId="{B389388C-DDB3-4011-A0B0-46B2075489BA}" type="pres">
      <dgm:prSet presAssocID="{C77AD4EC-B047-48DA-92B8-E4630648290F}" presName="entireBox" presStyleLbl="node1" presStyleIdx="0" presStyleCnt="3" custScaleY="150049" custLinFactNeighborX="-1754" custLinFactNeighborY="1229"/>
      <dgm:spPr/>
      <dgm:t>
        <a:bodyPr/>
        <a:lstStyle/>
        <a:p>
          <a:endParaRPr lang="zh-TW" altLang="en-US"/>
        </a:p>
      </dgm:t>
    </dgm:pt>
    <dgm:pt modelId="{1D080E0A-4690-4889-B334-265C740447AF}" type="pres">
      <dgm:prSet presAssocID="{C77AD4EC-B047-48DA-92B8-E4630648290F}" presName="descendantBox" presStyleCnt="0"/>
      <dgm:spPr/>
      <dgm:t>
        <a:bodyPr/>
        <a:lstStyle/>
        <a:p>
          <a:endParaRPr lang="zh-TW" altLang="en-US"/>
        </a:p>
      </dgm:t>
    </dgm:pt>
    <dgm:pt modelId="{D51D778E-7DBB-459A-9B72-F018875B3756}" type="pres">
      <dgm:prSet presAssocID="{49A9D0C0-C8FF-48A1-866F-B650EA3E7710}" presName="childTextBox" presStyleLbl="fgAccFollowNode1" presStyleIdx="0" presStyleCnt="6" custScaleY="1893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F74BF6-EE1C-42F9-8284-B825AD20EEED}" type="pres">
      <dgm:prSet presAssocID="{8CE0890A-570A-4793-A003-45C472FDB48E}" presName="childTextBox" presStyleLbl="fgAccFollowNode1" presStyleIdx="1" presStyleCnt="6" custScaleY="1893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6B84CC-98F8-458E-9B8A-056F36BAFE93}" type="pres">
      <dgm:prSet presAssocID="{484D4D31-5313-429E-9584-93529AF12B53}" presName="sp" presStyleCnt="0"/>
      <dgm:spPr/>
      <dgm:t>
        <a:bodyPr/>
        <a:lstStyle/>
        <a:p>
          <a:endParaRPr lang="zh-TW" altLang="en-US"/>
        </a:p>
      </dgm:t>
    </dgm:pt>
    <dgm:pt modelId="{A89353F0-5BF4-45CE-949E-0C69DA5EC353}" type="pres">
      <dgm:prSet presAssocID="{9E20349C-DD27-4F92-92E9-273DD0A939DC}" presName="arrowAndChildren" presStyleCnt="0"/>
      <dgm:spPr/>
      <dgm:t>
        <a:bodyPr/>
        <a:lstStyle/>
        <a:p>
          <a:endParaRPr lang="zh-TW" altLang="en-US"/>
        </a:p>
      </dgm:t>
    </dgm:pt>
    <dgm:pt modelId="{D55FE266-71EB-46B7-A2AB-EF39636D303C}" type="pres">
      <dgm:prSet presAssocID="{9E20349C-DD27-4F92-92E9-273DD0A939DC}" presName="parentTextArrow" presStyleLbl="node1" presStyleIdx="0" presStyleCnt="3"/>
      <dgm:spPr/>
      <dgm:t>
        <a:bodyPr/>
        <a:lstStyle/>
        <a:p>
          <a:endParaRPr lang="zh-TW" altLang="en-US"/>
        </a:p>
      </dgm:t>
    </dgm:pt>
    <dgm:pt modelId="{BED93601-91B7-4F68-93CB-E7D48E18EDE4}" type="pres">
      <dgm:prSet presAssocID="{9E20349C-DD27-4F92-92E9-273DD0A939DC}" presName="arrow" presStyleLbl="node1" presStyleIdx="1" presStyleCnt="3"/>
      <dgm:spPr/>
      <dgm:t>
        <a:bodyPr/>
        <a:lstStyle/>
        <a:p>
          <a:endParaRPr lang="zh-TW" altLang="en-US"/>
        </a:p>
      </dgm:t>
    </dgm:pt>
    <dgm:pt modelId="{9441C904-2160-43AD-88ED-082018657D1E}" type="pres">
      <dgm:prSet presAssocID="{9E20349C-DD27-4F92-92E9-273DD0A939DC}" presName="descendantArrow" presStyleCnt="0"/>
      <dgm:spPr/>
      <dgm:t>
        <a:bodyPr/>
        <a:lstStyle/>
        <a:p>
          <a:endParaRPr lang="zh-TW" altLang="en-US"/>
        </a:p>
      </dgm:t>
    </dgm:pt>
    <dgm:pt modelId="{CD850D3B-CC5F-40C9-BCF7-28CCDB93A79D}" type="pres">
      <dgm:prSet presAssocID="{18133AB1-EAB1-4FFA-BDD3-FC64B211A39A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2574DC-A987-42E1-92C7-C561EBF3DD1B}" type="pres">
      <dgm:prSet presAssocID="{834342DE-30B0-43B7-B64B-CEAA0306AFB7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B79B35-79A3-4758-B434-35ED6072B614}" type="pres">
      <dgm:prSet presAssocID="{2F976E98-9B43-403B-86A3-5D7CE7BE948E}" presName="sp" presStyleCnt="0"/>
      <dgm:spPr/>
      <dgm:t>
        <a:bodyPr/>
        <a:lstStyle/>
        <a:p>
          <a:endParaRPr lang="zh-TW" altLang="en-US"/>
        </a:p>
      </dgm:t>
    </dgm:pt>
    <dgm:pt modelId="{98B5F364-C8B3-408F-B889-22FA369FBD8D}" type="pres">
      <dgm:prSet presAssocID="{49EE2677-A6A0-41C7-8AE3-A343A64CD647}" presName="arrowAndChildren" presStyleCnt="0"/>
      <dgm:spPr/>
      <dgm:t>
        <a:bodyPr/>
        <a:lstStyle/>
        <a:p>
          <a:endParaRPr lang="zh-TW" altLang="en-US"/>
        </a:p>
      </dgm:t>
    </dgm:pt>
    <dgm:pt modelId="{70CE21A7-5C08-469E-9CFB-01FC31DEACF8}" type="pres">
      <dgm:prSet presAssocID="{49EE2677-A6A0-41C7-8AE3-A343A64CD647}" presName="parentTextArrow" presStyleLbl="node1" presStyleIdx="1" presStyleCnt="3"/>
      <dgm:spPr/>
      <dgm:t>
        <a:bodyPr/>
        <a:lstStyle/>
        <a:p>
          <a:endParaRPr lang="zh-TW" altLang="en-US"/>
        </a:p>
      </dgm:t>
    </dgm:pt>
    <dgm:pt modelId="{59B0734F-E45F-42ED-91AB-6E4164190BEB}" type="pres">
      <dgm:prSet presAssocID="{49EE2677-A6A0-41C7-8AE3-A343A64CD647}" presName="arrow" presStyleLbl="node1" presStyleIdx="2" presStyleCnt="3" custScaleY="86673"/>
      <dgm:spPr/>
      <dgm:t>
        <a:bodyPr/>
        <a:lstStyle/>
        <a:p>
          <a:endParaRPr lang="zh-TW" altLang="en-US"/>
        </a:p>
      </dgm:t>
    </dgm:pt>
    <dgm:pt modelId="{7094AB24-72E5-410B-BAF5-BDAEF3C8B24C}" type="pres">
      <dgm:prSet presAssocID="{49EE2677-A6A0-41C7-8AE3-A343A64CD647}" presName="descendantArrow" presStyleCnt="0"/>
      <dgm:spPr/>
      <dgm:t>
        <a:bodyPr/>
        <a:lstStyle/>
        <a:p>
          <a:endParaRPr lang="zh-TW" altLang="en-US"/>
        </a:p>
      </dgm:t>
    </dgm:pt>
    <dgm:pt modelId="{F0E79E99-CD78-4A70-9C09-FF2061DCA814}" type="pres">
      <dgm:prSet presAssocID="{71FCCB2F-3C70-4FB7-B4EF-51900F5E28AB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E1F14C-F3F1-4A02-899F-91AA3451D1AE}" type="pres">
      <dgm:prSet presAssocID="{45286B43-ED68-45A2-836D-871B8A6B6013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B497365-CD9F-4C90-86C4-689659999067}" type="presOf" srcId="{18133AB1-EAB1-4FFA-BDD3-FC64B211A39A}" destId="{CD850D3B-CC5F-40C9-BCF7-28CCDB93A79D}" srcOrd="0" destOrd="0" presId="urn:microsoft.com/office/officeart/2005/8/layout/process4"/>
    <dgm:cxn modelId="{4614B549-211C-45ED-A201-0E3469EC4E4F}" srcId="{49EE2677-A6A0-41C7-8AE3-A343A64CD647}" destId="{71FCCB2F-3C70-4FB7-B4EF-51900F5E28AB}" srcOrd="0" destOrd="0" parTransId="{146FAC5B-B7BB-4F60-BF54-5D27FFBD7262}" sibTransId="{491CFD3A-19DB-4413-A513-CD84BD029F20}"/>
    <dgm:cxn modelId="{0D96BF6C-FD49-4FC3-93A9-6C0E83AABACF}" type="presOf" srcId="{49EE2677-A6A0-41C7-8AE3-A343A64CD647}" destId="{59B0734F-E45F-42ED-91AB-6E4164190BEB}" srcOrd="1" destOrd="0" presId="urn:microsoft.com/office/officeart/2005/8/layout/process4"/>
    <dgm:cxn modelId="{788E6CE5-FB24-4EDB-8127-4E56140DE0AB}" type="presOf" srcId="{C77AD4EC-B047-48DA-92B8-E4630648290F}" destId="{B389388C-DDB3-4011-A0B0-46B2075489BA}" srcOrd="1" destOrd="0" presId="urn:microsoft.com/office/officeart/2005/8/layout/process4"/>
    <dgm:cxn modelId="{1A44D9CF-E586-46D2-9C56-911C015D951C}" srcId="{9E20349C-DD27-4F92-92E9-273DD0A939DC}" destId="{834342DE-30B0-43B7-B64B-CEAA0306AFB7}" srcOrd="1" destOrd="0" parTransId="{52066475-0369-4781-AA40-102BD04B56B4}" sibTransId="{3DFCCAA5-6DF2-4E25-9049-78C01024657F}"/>
    <dgm:cxn modelId="{FEE010BD-D5A1-46A2-A3E9-F21B0939ADDF}" type="presOf" srcId="{8CE0890A-570A-4793-A003-45C472FDB48E}" destId="{34F74BF6-EE1C-42F9-8284-B825AD20EEED}" srcOrd="0" destOrd="0" presId="urn:microsoft.com/office/officeart/2005/8/layout/process4"/>
    <dgm:cxn modelId="{BBC0C28B-F6DE-466A-A5DD-81AB6370A274}" type="presOf" srcId="{834342DE-30B0-43B7-B64B-CEAA0306AFB7}" destId="{9D2574DC-A987-42E1-92C7-C561EBF3DD1B}" srcOrd="0" destOrd="0" presId="urn:microsoft.com/office/officeart/2005/8/layout/process4"/>
    <dgm:cxn modelId="{71154396-4F11-474C-A593-FF53C55E00A3}" type="presOf" srcId="{9E20349C-DD27-4F92-92E9-273DD0A939DC}" destId="{BED93601-91B7-4F68-93CB-E7D48E18EDE4}" srcOrd="1" destOrd="0" presId="urn:microsoft.com/office/officeart/2005/8/layout/process4"/>
    <dgm:cxn modelId="{01A3948D-F70D-40A6-BD59-3A09255646F1}" srcId="{754D5716-A854-4E9F-BEA8-6DE6FF5ABF15}" destId="{9E20349C-DD27-4F92-92E9-273DD0A939DC}" srcOrd="1" destOrd="0" parTransId="{40A7EE9A-9FA7-44E1-B8D4-A73D3F9E1FEE}" sibTransId="{484D4D31-5313-429E-9584-93529AF12B53}"/>
    <dgm:cxn modelId="{8A71337E-384B-44EF-8A54-7448D8B39F22}" type="presOf" srcId="{9E20349C-DD27-4F92-92E9-273DD0A939DC}" destId="{D55FE266-71EB-46B7-A2AB-EF39636D303C}" srcOrd="0" destOrd="0" presId="urn:microsoft.com/office/officeart/2005/8/layout/process4"/>
    <dgm:cxn modelId="{86819FA1-E288-42D0-98D2-73DD934BE94D}" srcId="{9E20349C-DD27-4F92-92E9-273DD0A939DC}" destId="{18133AB1-EAB1-4FFA-BDD3-FC64B211A39A}" srcOrd="0" destOrd="0" parTransId="{1E401B60-9F8C-41D7-A181-231C2A57CBE2}" sibTransId="{40FA7944-624C-463A-A7D9-34B5BCAEF176}"/>
    <dgm:cxn modelId="{51A7C792-EF2C-4ECE-8C63-01F470FCC68A}" srcId="{49EE2677-A6A0-41C7-8AE3-A343A64CD647}" destId="{45286B43-ED68-45A2-836D-871B8A6B6013}" srcOrd="1" destOrd="0" parTransId="{8E422718-681B-40CF-9594-CFABDC2DE593}" sibTransId="{8DC1DA30-3330-45E2-AB02-242CCF3AFEC4}"/>
    <dgm:cxn modelId="{92F53F52-8AE2-4F68-BDFD-0C63A9521D8D}" srcId="{754D5716-A854-4E9F-BEA8-6DE6FF5ABF15}" destId="{C77AD4EC-B047-48DA-92B8-E4630648290F}" srcOrd="2" destOrd="0" parTransId="{9A8FD2DB-337A-40DD-988B-00E322E36BBE}" sibTransId="{6A3F24B9-ABCC-429C-B7E8-95204F38A5F1}"/>
    <dgm:cxn modelId="{00A4DECA-D486-4F8B-B7B5-480410EF1AD1}" type="presOf" srcId="{C77AD4EC-B047-48DA-92B8-E4630648290F}" destId="{4D80CA1A-9E7D-4539-B48E-3129CC07C8C0}" srcOrd="0" destOrd="0" presId="urn:microsoft.com/office/officeart/2005/8/layout/process4"/>
    <dgm:cxn modelId="{7EB27681-D30D-4EAD-A5F7-1ADE83DF6F48}" srcId="{754D5716-A854-4E9F-BEA8-6DE6FF5ABF15}" destId="{49EE2677-A6A0-41C7-8AE3-A343A64CD647}" srcOrd="0" destOrd="0" parTransId="{7BEDE896-079E-4F52-9AB1-604FA7081152}" sibTransId="{2F976E98-9B43-403B-86A3-5D7CE7BE948E}"/>
    <dgm:cxn modelId="{B0ADA987-AB57-462B-9022-4285D3A1782D}" type="presOf" srcId="{49EE2677-A6A0-41C7-8AE3-A343A64CD647}" destId="{70CE21A7-5C08-469E-9CFB-01FC31DEACF8}" srcOrd="0" destOrd="0" presId="urn:microsoft.com/office/officeart/2005/8/layout/process4"/>
    <dgm:cxn modelId="{3C614CBC-D512-4FBC-9118-5CCD980F2D3E}" type="presOf" srcId="{45286B43-ED68-45A2-836D-871B8A6B6013}" destId="{90E1F14C-F3F1-4A02-899F-91AA3451D1AE}" srcOrd="0" destOrd="0" presId="urn:microsoft.com/office/officeart/2005/8/layout/process4"/>
    <dgm:cxn modelId="{F8CA87BB-307A-4E34-BC0B-C606DDFDF419}" srcId="{C77AD4EC-B047-48DA-92B8-E4630648290F}" destId="{49A9D0C0-C8FF-48A1-866F-B650EA3E7710}" srcOrd="0" destOrd="0" parTransId="{566C6F9F-B39A-45A2-8D72-0FA9845331E1}" sibTransId="{A0042865-09CF-4CE4-B8BD-2C6F52973B36}"/>
    <dgm:cxn modelId="{2515D670-0523-4E2B-834C-A13CBBDE2310}" type="presOf" srcId="{49A9D0C0-C8FF-48A1-866F-B650EA3E7710}" destId="{D51D778E-7DBB-459A-9B72-F018875B3756}" srcOrd="0" destOrd="0" presId="urn:microsoft.com/office/officeart/2005/8/layout/process4"/>
    <dgm:cxn modelId="{DFA55D5F-F9A0-4228-B8D0-36D053346613}" type="presOf" srcId="{71FCCB2F-3C70-4FB7-B4EF-51900F5E28AB}" destId="{F0E79E99-CD78-4A70-9C09-FF2061DCA814}" srcOrd="0" destOrd="0" presId="urn:microsoft.com/office/officeart/2005/8/layout/process4"/>
    <dgm:cxn modelId="{B832367C-48D6-467C-A70D-0F5F050BBB85}" srcId="{C77AD4EC-B047-48DA-92B8-E4630648290F}" destId="{8CE0890A-570A-4793-A003-45C472FDB48E}" srcOrd="1" destOrd="0" parTransId="{18152264-47B8-492A-9E92-CC8CDBA88973}" sibTransId="{DBF56913-E7B2-4127-BF05-D9088542ED95}"/>
    <dgm:cxn modelId="{F3F5EE13-0F2F-4653-90A3-390948E08C27}" type="presOf" srcId="{754D5716-A854-4E9F-BEA8-6DE6FF5ABF15}" destId="{4480411C-6E2A-4C2C-B19B-64B7309D9EA9}" srcOrd="0" destOrd="0" presId="urn:microsoft.com/office/officeart/2005/8/layout/process4"/>
    <dgm:cxn modelId="{83018130-9974-4462-BE15-1021317EB393}" type="presParOf" srcId="{4480411C-6E2A-4C2C-B19B-64B7309D9EA9}" destId="{6A02C494-C668-43C1-B274-34AD024C9EA3}" srcOrd="0" destOrd="0" presId="urn:microsoft.com/office/officeart/2005/8/layout/process4"/>
    <dgm:cxn modelId="{15208BAC-1646-4D6A-8C0E-ED1E70486CCF}" type="presParOf" srcId="{6A02C494-C668-43C1-B274-34AD024C9EA3}" destId="{4D80CA1A-9E7D-4539-B48E-3129CC07C8C0}" srcOrd="0" destOrd="0" presId="urn:microsoft.com/office/officeart/2005/8/layout/process4"/>
    <dgm:cxn modelId="{8638952B-A02A-495D-B872-D3C373F16CF4}" type="presParOf" srcId="{6A02C494-C668-43C1-B274-34AD024C9EA3}" destId="{B389388C-DDB3-4011-A0B0-46B2075489BA}" srcOrd="1" destOrd="0" presId="urn:microsoft.com/office/officeart/2005/8/layout/process4"/>
    <dgm:cxn modelId="{B5FE26FF-E426-4F45-B39E-0B37FB9A80F0}" type="presParOf" srcId="{6A02C494-C668-43C1-B274-34AD024C9EA3}" destId="{1D080E0A-4690-4889-B334-265C740447AF}" srcOrd="2" destOrd="0" presId="urn:microsoft.com/office/officeart/2005/8/layout/process4"/>
    <dgm:cxn modelId="{9B794CFA-F724-4076-A4FB-11C24636DE26}" type="presParOf" srcId="{1D080E0A-4690-4889-B334-265C740447AF}" destId="{D51D778E-7DBB-459A-9B72-F018875B3756}" srcOrd="0" destOrd="0" presId="urn:microsoft.com/office/officeart/2005/8/layout/process4"/>
    <dgm:cxn modelId="{F544CB0E-3FAC-4732-BA5E-6DF220CBAAD8}" type="presParOf" srcId="{1D080E0A-4690-4889-B334-265C740447AF}" destId="{34F74BF6-EE1C-42F9-8284-B825AD20EEED}" srcOrd="1" destOrd="0" presId="urn:microsoft.com/office/officeart/2005/8/layout/process4"/>
    <dgm:cxn modelId="{DDE4B6B0-B641-4D49-8584-01CB95FF4B4F}" type="presParOf" srcId="{4480411C-6E2A-4C2C-B19B-64B7309D9EA9}" destId="{576B84CC-98F8-458E-9B8A-056F36BAFE93}" srcOrd="1" destOrd="0" presId="urn:microsoft.com/office/officeart/2005/8/layout/process4"/>
    <dgm:cxn modelId="{004E9874-83BC-45F5-A2FA-CBED5DF595FF}" type="presParOf" srcId="{4480411C-6E2A-4C2C-B19B-64B7309D9EA9}" destId="{A89353F0-5BF4-45CE-949E-0C69DA5EC353}" srcOrd="2" destOrd="0" presId="urn:microsoft.com/office/officeart/2005/8/layout/process4"/>
    <dgm:cxn modelId="{7B1C7F09-1D92-4480-BB95-B627B7D9B688}" type="presParOf" srcId="{A89353F0-5BF4-45CE-949E-0C69DA5EC353}" destId="{D55FE266-71EB-46B7-A2AB-EF39636D303C}" srcOrd="0" destOrd="0" presId="urn:microsoft.com/office/officeart/2005/8/layout/process4"/>
    <dgm:cxn modelId="{6160A166-6FC1-4696-ABC0-6C5243A6E8EF}" type="presParOf" srcId="{A89353F0-5BF4-45CE-949E-0C69DA5EC353}" destId="{BED93601-91B7-4F68-93CB-E7D48E18EDE4}" srcOrd="1" destOrd="0" presId="urn:microsoft.com/office/officeart/2005/8/layout/process4"/>
    <dgm:cxn modelId="{9B1A90D8-30F8-4CF2-A97A-453FFC80F054}" type="presParOf" srcId="{A89353F0-5BF4-45CE-949E-0C69DA5EC353}" destId="{9441C904-2160-43AD-88ED-082018657D1E}" srcOrd="2" destOrd="0" presId="urn:microsoft.com/office/officeart/2005/8/layout/process4"/>
    <dgm:cxn modelId="{2586146D-032F-4B06-BDE0-A28EE3941555}" type="presParOf" srcId="{9441C904-2160-43AD-88ED-082018657D1E}" destId="{CD850D3B-CC5F-40C9-BCF7-28CCDB93A79D}" srcOrd="0" destOrd="0" presId="urn:microsoft.com/office/officeart/2005/8/layout/process4"/>
    <dgm:cxn modelId="{004490EE-8D42-4BBC-B9A1-4DC12A3CD415}" type="presParOf" srcId="{9441C904-2160-43AD-88ED-082018657D1E}" destId="{9D2574DC-A987-42E1-92C7-C561EBF3DD1B}" srcOrd="1" destOrd="0" presId="urn:microsoft.com/office/officeart/2005/8/layout/process4"/>
    <dgm:cxn modelId="{987AC9B5-D39A-46F5-8DDD-C8C35CD4A6AF}" type="presParOf" srcId="{4480411C-6E2A-4C2C-B19B-64B7309D9EA9}" destId="{0BB79B35-79A3-4758-B434-35ED6072B614}" srcOrd="3" destOrd="0" presId="urn:microsoft.com/office/officeart/2005/8/layout/process4"/>
    <dgm:cxn modelId="{D03D3FE5-1F1A-4565-8E12-033EB382FAA3}" type="presParOf" srcId="{4480411C-6E2A-4C2C-B19B-64B7309D9EA9}" destId="{98B5F364-C8B3-408F-B889-22FA369FBD8D}" srcOrd="4" destOrd="0" presId="urn:microsoft.com/office/officeart/2005/8/layout/process4"/>
    <dgm:cxn modelId="{9C32711A-1059-42AA-9AE5-B5C6A85437AC}" type="presParOf" srcId="{98B5F364-C8B3-408F-B889-22FA369FBD8D}" destId="{70CE21A7-5C08-469E-9CFB-01FC31DEACF8}" srcOrd="0" destOrd="0" presId="urn:microsoft.com/office/officeart/2005/8/layout/process4"/>
    <dgm:cxn modelId="{52D9F71A-3C7B-48E3-996A-D58D2A54A2B7}" type="presParOf" srcId="{98B5F364-C8B3-408F-B889-22FA369FBD8D}" destId="{59B0734F-E45F-42ED-91AB-6E4164190BEB}" srcOrd="1" destOrd="0" presId="urn:microsoft.com/office/officeart/2005/8/layout/process4"/>
    <dgm:cxn modelId="{B86C05C2-53CE-47B7-B44F-34E5A5621772}" type="presParOf" srcId="{98B5F364-C8B3-408F-B889-22FA369FBD8D}" destId="{7094AB24-72E5-410B-BAF5-BDAEF3C8B24C}" srcOrd="2" destOrd="0" presId="urn:microsoft.com/office/officeart/2005/8/layout/process4"/>
    <dgm:cxn modelId="{6B5A1A2C-A225-402C-8FB3-80629D7A6EE1}" type="presParOf" srcId="{7094AB24-72E5-410B-BAF5-BDAEF3C8B24C}" destId="{F0E79E99-CD78-4A70-9C09-FF2061DCA814}" srcOrd="0" destOrd="0" presId="urn:microsoft.com/office/officeart/2005/8/layout/process4"/>
    <dgm:cxn modelId="{5AEC29A6-A026-44D1-9E21-68A52D9A3D55}" type="presParOf" srcId="{7094AB24-72E5-410B-BAF5-BDAEF3C8B24C}" destId="{90E1F14C-F3F1-4A02-899F-91AA3451D1A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9388C-DDB3-4011-A0B0-46B2075489BA}">
      <dsp:nvSpPr>
        <dsp:cNvPr id="0" name=""/>
        <dsp:cNvSpPr/>
      </dsp:nvSpPr>
      <dsp:spPr>
        <a:xfrm>
          <a:off x="0" y="3299299"/>
          <a:ext cx="8208912" cy="174126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900" kern="1200" dirty="0" smtClean="0"/>
            <a:t>CLICK PREDICTION MODELING</a:t>
          </a:r>
          <a:endParaRPr lang="zh-TW" altLang="en-US" sz="1900" kern="1200" dirty="0"/>
        </a:p>
      </dsp:txBody>
      <dsp:txXfrm>
        <a:off x="0" y="3299299"/>
        <a:ext cx="8208912" cy="940280"/>
      </dsp:txXfrm>
    </dsp:sp>
    <dsp:sp modelId="{D51D778E-7DBB-459A-9B72-F018875B3756}">
      <dsp:nvSpPr>
        <dsp:cNvPr id="0" name=""/>
        <dsp:cNvSpPr/>
      </dsp:nvSpPr>
      <dsp:spPr>
        <a:xfrm>
          <a:off x="0" y="3953506"/>
          <a:ext cx="4104456" cy="101068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 smtClean="0"/>
            <a:t>1. Maximum-Entropy Modeling</a:t>
          </a:r>
          <a:endParaRPr lang="zh-TW" altLang="en-US" sz="1800" kern="1200" dirty="0"/>
        </a:p>
      </dsp:txBody>
      <dsp:txXfrm>
        <a:off x="0" y="3953506"/>
        <a:ext cx="4104456" cy="1010682"/>
      </dsp:txXfrm>
    </dsp:sp>
    <dsp:sp modelId="{34F74BF6-EE1C-42F9-8284-B825AD20EEED}">
      <dsp:nvSpPr>
        <dsp:cNvPr id="0" name=""/>
        <dsp:cNvSpPr/>
      </dsp:nvSpPr>
      <dsp:spPr>
        <a:xfrm>
          <a:off x="4104456" y="3953506"/>
          <a:ext cx="4104456" cy="101068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 smtClean="0"/>
            <a:t>2. Integrating User Psychological Desires into Click Prediction</a:t>
          </a:r>
          <a:endParaRPr lang="zh-TW" altLang="en-US" sz="1800" kern="1200" dirty="0"/>
        </a:p>
      </dsp:txBody>
      <dsp:txXfrm>
        <a:off x="4104456" y="3953506"/>
        <a:ext cx="4104456" cy="1010682"/>
      </dsp:txXfrm>
    </dsp:sp>
    <dsp:sp modelId="{BED93601-91B7-4F68-93CB-E7D48E18EDE4}">
      <dsp:nvSpPr>
        <dsp:cNvPr id="0" name=""/>
        <dsp:cNvSpPr/>
      </dsp:nvSpPr>
      <dsp:spPr>
        <a:xfrm rot="10800000">
          <a:off x="0" y="1530720"/>
          <a:ext cx="8208912" cy="1784788"/>
        </a:xfrm>
        <a:prstGeom prst="upArrowCallout">
          <a:avLst/>
        </a:prstGeom>
        <a:solidFill>
          <a:schemeClr val="accent2">
            <a:shade val="80000"/>
            <a:hueOff val="35119"/>
            <a:satOff val="2820"/>
            <a:lumOff val="85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900" kern="1200" dirty="0" smtClean="0"/>
            <a:t>DISCOVERING USERS PSYCHOLOGICAL DESIRE FROM ADS</a:t>
          </a:r>
          <a:endParaRPr lang="zh-TW" altLang="en-US" sz="1900" kern="1200" dirty="0"/>
        </a:p>
      </dsp:txBody>
      <dsp:txXfrm rot="-10800000">
        <a:off x="0" y="1530720"/>
        <a:ext cx="8208912" cy="626460"/>
      </dsp:txXfrm>
    </dsp:sp>
    <dsp:sp modelId="{CD850D3B-CC5F-40C9-BCF7-28CCDB93A79D}">
      <dsp:nvSpPr>
        <dsp:cNvPr id="0" name=""/>
        <dsp:cNvSpPr/>
      </dsp:nvSpPr>
      <dsp:spPr>
        <a:xfrm>
          <a:off x="0" y="2157181"/>
          <a:ext cx="4104456" cy="5336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 smtClean="0"/>
            <a:t>1. Mining User Desire Patterns</a:t>
          </a:r>
          <a:endParaRPr lang="zh-TW" altLang="en-US" sz="1800" kern="1200" dirty="0"/>
        </a:p>
      </dsp:txBody>
      <dsp:txXfrm>
        <a:off x="0" y="2157181"/>
        <a:ext cx="4104456" cy="533651"/>
      </dsp:txXfrm>
    </dsp:sp>
    <dsp:sp modelId="{9D2574DC-A987-42E1-92C7-C561EBF3DD1B}">
      <dsp:nvSpPr>
        <dsp:cNvPr id="0" name=""/>
        <dsp:cNvSpPr/>
      </dsp:nvSpPr>
      <dsp:spPr>
        <a:xfrm>
          <a:off x="4104456" y="2157181"/>
          <a:ext cx="4104456" cy="5336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 smtClean="0"/>
            <a:t>2. Hierarchy of User Psychological Desire</a:t>
          </a:r>
          <a:endParaRPr lang="zh-TW" altLang="en-US" sz="1800" kern="1200" dirty="0"/>
        </a:p>
      </dsp:txBody>
      <dsp:txXfrm>
        <a:off x="4104456" y="2157181"/>
        <a:ext cx="4104456" cy="533651"/>
      </dsp:txXfrm>
    </dsp:sp>
    <dsp:sp modelId="{59B0734F-E45F-42ED-91AB-6E4164190BEB}">
      <dsp:nvSpPr>
        <dsp:cNvPr id="0" name=""/>
        <dsp:cNvSpPr/>
      </dsp:nvSpPr>
      <dsp:spPr>
        <a:xfrm rot="10800000">
          <a:off x="0" y="1197"/>
          <a:ext cx="8208912" cy="1546930"/>
        </a:xfrm>
        <a:prstGeom prst="upArrowCallout">
          <a:avLst/>
        </a:prstGeom>
        <a:solidFill>
          <a:schemeClr val="accent2">
            <a:shade val="80000"/>
            <a:hueOff val="70237"/>
            <a:satOff val="5640"/>
            <a:lumOff val="17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en-US" sz="1900" kern="1200" dirty="0" smtClean="0"/>
            <a:t>DATA ANALYSIS ON USER PSYCHOLOGICAL DESIRES</a:t>
          </a:r>
          <a:endParaRPr lang="zh-TW" altLang="en-US" sz="1900" kern="1200" dirty="0"/>
        </a:p>
      </dsp:txBody>
      <dsp:txXfrm rot="-10800000">
        <a:off x="0" y="1197"/>
        <a:ext cx="8208912" cy="542972"/>
      </dsp:txXfrm>
    </dsp:sp>
    <dsp:sp modelId="{F0E79E99-CD78-4A70-9C09-FF2061DCA814}">
      <dsp:nvSpPr>
        <dsp:cNvPr id="0" name=""/>
        <dsp:cNvSpPr/>
      </dsp:nvSpPr>
      <dsp:spPr>
        <a:xfrm>
          <a:off x="0" y="508728"/>
          <a:ext cx="4104456" cy="5336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 smtClean="0"/>
            <a:t>1. Consumer Decision Making Process</a:t>
          </a:r>
          <a:endParaRPr lang="zh-TW" altLang="en-US" sz="1800" kern="1200" dirty="0"/>
        </a:p>
      </dsp:txBody>
      <dsp:txXfrm>
        <a:off x="0" y="508728"/>
        <a:ext cx="4104456" cy="533651"/>
      </dsp:txXfrm>
    </dsp:sp>
    <dsp:sp modelId="{90E1F14C-F3F1-4A02-899F-91AA3451D1AE}">
      <dsp:nvSpPr>
        <dsp:cNvPr id="0" name=""/>
        <dsp:cNvSpPr/>
      </dsp:nvSpPr>
      <dsp:spPr>
        <a:xfrm>
          <a:off x="4104456" y="508728"/>
          <a:ext cx="4104456" cy="5336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800" kern="1200" dirty="0" smtClean="0"/>
            <a:t>2. Effects of User Psychological Desire</a:t>
          </a:r>
          <a:endParaRPr lang="zh-TW" altLang="en-US" sz="1800" kern="1200" dirty="0"/>
        </a:p>
      </dsp:txBody>
      <dsp:txXfrm>
        <a:off x="4104456" y="508728"/>
        <a:ext cx="4104456" cy="533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194F-CA6E-452D-923F-4598481AA9E3}" type="datetimeFigureOut">
              <a:rPr lang="zh-TW" altLang="en-US" smtClean="0"/>
              <a:t>2014/4/7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EC9C3-A68F-4738-8C2A-87589A2937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53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EC9C3-A68F-4738-8C2A-87589A2937C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170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EC9C3-A68F-4738-8C2A-87589A2937C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546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C9B3AE0-8CD2-47BA-9FDD-BD95AA45A44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00A9-D733-4435-8408-9F127C1C979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C9FC-269A-4848-838A-96C07088FFC0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3E8F0D3-79A5-4BF9-93B8-FB5FB1728918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636-EFD7-47B4-A387-BCCEBE1ADAB6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D01F-8CF2-4426-B7EF-B62ABEA2C76A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91AF-507B-48BB-85D5-A9FEFB3A510A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80D53-DF91-4815-BF55-4E2ED79263C7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6E4B-BFDF-42B4-92CF-46E1EA91C6B1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A7A1-605F-4FE1-9976-C616F149E30A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3A9E30-1C4C-45EC-8609-07C9C97DCCE0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712968" cy="1800200"/>
          </a:xfrm>
        </p:spPr>
        <p:txBody>
          <a:bodyPr>
            <a:noAutofit/>
          </a:bodyPr>
          <a:lstStyle/>
          <a:p>
            <a:r>
              <a:rPr lang="en-US" altLang="zh-TW" sz="3600" b="1" dirty="0"/>
              <a:t>Psychological Advertising: Exploring User Psychology </a:t>
            </a:r>
            <a:r>
              <a:rPr lang="en-US" altLang="zh-TW" sz="3600" b="1" dirty="0" smtClean="0"/>
              <a:t>for Click </a:t>
            </a:r>
            <a:r>
              <a:rPr lang="en-US" altLang="zh-TW" sz="3600" b="1" dirty="0"/>
              <a:t>Prediction </a:t>
            </a:r>
            <a:r>
              <a:rPr lang="en-US" altLang="zh-TW" sz="3600" b="1" dirty="0" smtClean="0"/>
              <a:t>in Sponsored </a:t>
            </a:r>
            <a:r>
              <a:rPr lang="en-US" altLang="zh-TW" sz="3600" b="1" dirty="0"/>
              <a:t>Search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3573016"/>
            <a:ext cx="7840960" cy="2160240"/>
          </a:xfrm>
        </p:spPr>
        <p:txBody>
          <a:bodyPr>
            <a:noAutofit/>
          </a:bodyPr>
          <a:lstStyle/>
          <a:p>
            <a:pPr algn="l"/>
            <a:r>
              <a:rPr lang="en-US" altLang="zh-TW" sz="2000" dirty="0"/>
              <a:t>Date: 2014/03/25</a:t>
            </a:r>
          </a:p>
          <a:p>
            <a:pPr algn="l"/>
            <a:r>
              <a:rPr lang="en-US" altLang="zh-TW" sz="2000" dirty="0"/>
              <a:t>Author: </a:t>
            </a:r>
            <a:r>
              <a:rPr lang="en-US" altLang="zh-TW" sz="2000" dirty="0" err="1"/>
              <a:t>Taifeng</a:t>
            </a:r>
            <a:r>
              <a:rPr lang="en-US" altLang="zh-TW" sz="2000" dirty="0"/>
              <a:t> Wang, Jiang </a:t>
            </a:r>
            <a:r>
              <a:rPr lang="en-US" altLang="zh-TW" sz="2000" dirty="0" err="1"/>
              <a:t>Bian</a:t>
            </a:r>
            <a:r>
              <a:rPr lang="en-US" altLang="zh-TW" sz="2000" dirty="0"/>
              <a:t>, </a:t>
            </a:r>
            <a:r>
              <a:rPr lang="en-US" altLang="zh-TW" sz="2000" dirty="0" err="1"/>
              <a:t>Shusen</a:t>
            </a:r>
            <a:r>
              <a:rPr lang="en-US" altLang="zh-TW" sz="2000" dirty="0"/>
              <a:t> Liu*, </a:t>
            </a:r>
            <a:r>
              <a:rPr lang="en-US" altLang="zh-TW" sz="2000" dirty="0" err="1"/>
              <a:t>Yuyu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Zhang</a:t>
            </a:r>
            <a:r>
              <a:rPr lang="en-US" altLang="zh-TW" sz="2000" dirty="0"/>
              <a:t>*, Tie-Yan Liu</a:t>
            </a:r>
          </a:p>
          <a:p>
            <a:pPr algn="l"/>
            <a:r>
              <a:rPr lang="en-US" altLang="zh-TW" sz="2000" dirty="0"/>
              <a:t>Source: KDD’ 13</a:t>
            </a:r>
          </a:p>
          <a:p>
            <a:pPr algn="l"/>
            <a:r>
              <a:rPr lang="en-US" altLang="zh-TW" sz="2000" dirty="0"/>
              <a:t>Advisor: </a:t>
            </a:r>
            <a:r>
              <a:rPr lang="en-US" altLang="zh-TW" sz="2000" dirty="0" err="1"/>
              <a:t>Jia</a:t>
            </a:r>
            <a:r>
              <a:rPr lang="en-US" altLang="zh-TW" sz="2000" dirty="0"/>
              <a:t>-Ling </a:t>
            </a:r>
            <a:r>
              <a:rPr lang="en-US" altLang="zh-TW" sz="2000" dirty="0" err="1"/>
              <a:t>Koh</a:t>
            </a:r>
            <a:r>
              <a:rPr lang="en-US" altLang="zh-TW" sz="2000" dirty="0"/>
              <a:t> </a:t>
            </a:r>
          </a:p>
          <a:p>
            <a:pPr algn="l"/>
            <a:r>
              <a:rPr lang="en-US" altLang="zh-TW" sz="2000" dirty="0"/>
              <a:t>Speaker: </a:t>
            </a:r>
            <a:r>
              <a:rPr lang="en-US" altLang="zh-TW" sz="2000" dirty="0" err="1"/>
              <a:t>Sz</a:t>
            </a:r>
            <a:r>
              <a:rPr lang="en-US" altLang="zh-TW" sz="2000" dirty="0"/>
              <a:t>-Han Wang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508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9256" cy="990600"/>
          </a:xfrm>
        </p:spPr>
        <p:txBody>
          <a:bodyPr anchor="ctr">
            <a:noAutofit/>
          </a:bodyPr>
          <a:lstStyle/>
          <a:p>
            <a:r>
              <a:rPr lang="fr-FR" altLang="en-US" dirty="0"/>
              <a:t>DATA ANALYSIS ON USER </a:t>
            </a:r>
            <a:r>
              <a:rPr lang="fr-FR" altLang="en-US" dirty="0" smtClean="0"/>
              <a:t>PSYCHOLOGICAL </a:t>
            </a:r>
            <a:r>
              <a:rPr lang="fr-FR" altLang="en-US" dirty="0"/>
              <a:t>DESIRES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10</a:t>
            </a:fld>
            <a:endParaRPr lang="en-US" altLang="zh-TW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>
                <a:solidFill>
                  <a:schemeClr val="accent5"/>
                </a:solidFill>
              </a:rPr>
              <a:t>Effects of User Psychological Desire</a:t>
            </a:r>
            <a:endParaRPr lang="en-US" altLang="zh-TW" sz="2800" dirty="0" smtClean="0">
              <a:solidFill>
                <a:schemeClr val="accent5"/>
              </a:solidFill>
            </a:endParaRPr>
          </a:p>
          <a:p>
            <a:r>
              <a:rPr lang="en-US" altLang="zh-TW" sz="2400" dirty="0" smtClean="0"/>
              <a:t>User </a:t>
            </a:r>
            <a:r>
              <a:rPr lang="en-US" altLang="zh-TW" sz="2400" dirty="0"/>
              <a:t>psychological desire has been well utilized by advertisers to lead users to click more on their ads</a:t>
            </a:r>
            <a:r>
              <a:rPr lang="en-US" altLang="zh-TW" sz="2400" dirty="0" smtClean="0"/>
              <a:t>.</a:t>
            </a:r>
          </a:p>
          <a:p>
            <a:endParaRPr lang="en-US" altLang="zh-TW" sz="2800" dirty="0"/>
          </a:p>
          <a:p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8640000" cy="197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1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Autofit/>
          </a:bodyPr>
          <a:lstStyle/>
          <a:p>
            <a:pPr lvl="0"/>
            <a:r>
              <a:rPr lang="en-US" altLang="en-US" dirty="0"/>
              <a:t>DISCOVERING USERS PSYCHOLOGICAL DESIRE FROM </a:t>
            </a:r>
            <a:r>
              <a:rPr lang="en-US" altLang="en-US" dirty="0" smtClean="0"/>
              <a:t>ADS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11</a:t>
            </a:fld>
            <a:endParaRPr lang="en-US" altLang="zh-TW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3 principle:</a:t>
            </a:r>
          </a:p>
          <a:p>
            <a:pPr marL="731520" lvl="1" indent="-457200">
              <a:buAutoNum type="arabicPeriod"/>
            </a:pPr>
            <a:r>
              <a:rPr lang="en-US" altLang="zh-TW" dirty="0" smtClean="0"/>
              <a:t>The </a:t>
            </a:r>
            <a:r>
              <a:rPr lang="en-US" altLang="zh-TW" dirty="0"/>
              <a:t>text content should cover enough volume in real ad </a:t>
            </a:r>
            <a:r>
              <a:rPr lang="en-US" altLang="zh-TW" dirty="0" smtClean="0"/>
              <a:t>traffic</a:t>
            </a:r>
          </a:p>
          <a:p>
            <a:pPr marL="731520" lvl="1" indent="-457200">
              <a:buAutoNum type="arabicPeriod"/>
            </a:pPr>
            <a:r>
              <a:rPr lang="en-US" altLang="zh-TW" dirty="0" smtClean="0"/>
              <a:t>Similar </a:t>
            </a:r>
            <a:r>
              <a:rPr lang="en-US" altLang="zh-TW" dirty="0"/>
              <a:t>content can reflect the specific same </a:t>
            </a:r>
            <a:r>
              <a:rPr lang="en-US" altLang="zh-TW" dirty="0" smtClean="0"/>
              <a:t>desire can </a:t>
            </a:r>
            <a:r>
              <a:rPr lang="en-US" altLang="zh-TW" dirty="0"/>
              <a:t>be organized in a cluster of text phrases</a:t>
            </a:r>
            <a:r>
              <a:rPr lang="en-US" altLang="zh-TW" dirty="0" smtClean="0"/>
              <a:t>. </a:t>
            </a:r>
            <a:r>
              <a:rPr lang="en-US" altLang="zh-TW" dirty="0"/>
              <a:t>call one cluster a </a:t>
            </a:r>
            <a:r>
              <a:rPr lang="en-US" altLang="zh-TW" b="1" dirty="0"/>
              <a:t>user desire </a:t>
            </a:r>
            <a:r>
              <a:rPr lang="en-US" altLang="zh-TW" b="1" dirty="0" smtClean="0"/>
              <a:t>pattern</a:t>
            </a:r>
            <a:r>
              <a:rPr lang="en-US" altLang="zh-TW" dirty="0" smtClean="0"/>
              <a:t>. Ex: coupon</a:t>
            </a:r>
            <a:r>
              <a:rPr lang="en-US" altLang="zh-TW" dirty="0"/>
              <a:t>, </a:t>
            </a:r>
            <a:r>
              <a:rPr lang="en-US" altLang="zh-TW" dirty="0" smtClean="0"/>
              <a:t> can be </a:t>
            </a:r>
            <a:r>
              <a:rPr lang="en-US" altLang="zh-TW" dirty="0"/>
              <a:t>“</a:t>
            </a:r>
            <a:r>
              <a:rPr lang="en-US" altLang="zh-TW" i="1" dirty="0"/>
              <a:t>coupon code</a:t>
            </a:r>
            <a:r>
              <a:rPr lang="en-US" altLang="zh-TW" dirty="0"/>
              <a:t>”, “</a:t>
            </a:r>
            <a:r>
              <a:rPr lang="en-US" altLang="zh-TW" i="1" dirty="0"/>
              <a:t>get coupon</a:t>
            </a:r>
            <a:r>
              <a:rPr lang="en-US" altLang="zh-TW" dirty="0"/>
              <a:t>”, “</a:t>
            </a:r>
            <a:r>
              <a:rPr lang="en-US" altLang="zh-TW" i="1" dirty="0"/>
              <a:t>free coupons</a:t>
            </a:r>
            <a:r>
              <a:rPr lang="en-US" altLang="zh-TW" dirty="0"/>
              <a:t>” 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pPr marL="731520" lvl="1" indent="-457200">
              <a:buAutoNum type="arabicPeriod"/>
            </a:pPr>
            <a:r>
              <a:rPr lang="en-US" altLang="zh-TW" dirty="0" smtClean="0"/>
              <a:t>Text </a:t>
            </a:r>
            <a:r>
              <a:rPr lang="en-US" altLang="zh-TW" dirty="0"/>
              <a:t>content from experienced advertisers </a:t>
            </a:r>
            <a:r>
              <a:rPr lang="en-US" altLang="zh-TW" dirty="0" smtClean="0"/>
              <a:t>will </a:t>
            </a:r>
            <a:r>
              <a:rPr lang="en-US" altLang="zh-TW" dirty="0"/>
              <a:t>be highly possible to </a:t>
            </a:r>
            <a:r>
              <a:rPr lang="en-US" altLang="zh-TW" dirty="0" smtClean="0"/>
              <a:t>form useful </a:t>
            </a:r>
            <a:r>
              <a:rPr lang="en-US" altLang="zh-TW" dirty="0"/>
              <a:t>desire patterns.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528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altLang="en-US" dirty="0"/>
              <a:t>DISCOVERING USERS PSYCHOLOGICAL DESIRE FROM ADS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solidFill>
                  <a:schemeClr val="accent5"/>
                </a:solidFill>
              </a:rPr>
              <a:t>Mining User Desire Patterns</a:t>
            </a:r>
            <a:endParaRPr lang="en-US" altLang="zh-TW" dirty="0" smtClean="0">
              <a:solidFill>
                <a:schemeClr val="accent5"/>
              </a:solidFill>
            </a:endParaRPr>
          </a:p>
          <a:p>
            <a:r>
              <a:rPr lang="en-US" altLang="zh-TW" sz="2400" dirty="0" smtClean="0"/>
              <a:t>Step 1: Cleaning up content targeting for relevance</a:t>
            </a:r>
          </a:p>
          <a:p>
            <a:pPr lvl="1"/>
            <a:r>
              <a:rPr lang="en-US" altLang="zh-TW" sz="2000" dirty="0" smtClean="0"/>
              <a:t>Query: cheap car</a:t>
            </a:r>
          </a:p>
          <a:p>
            <a:r>
              <a:rPr lang="en-US" altLang="zh-TW" sz="2400" dirty="0" smtClean="0"/>
              <a:t>Step 2: Finding n-grams with high frequency</a:t>
            </a:r>
          </a:p>
          <a:p>
            <a:r>
              <a:rPr lang="en-US" altLang="zh-TW" sz="2400" dirty="0" smtClean="0"/>
              <a:t>Step 3: pattern generalization</a:t>
            </a:r>
          </a:p>
          <a:p>
            <a:pPr lvl="1"/>
            <a:r>
              <a:rPr lang="en-US" altLang="zh-TW" sz="2000" dirty="0" smtClean="0"/>
              <a:t>K=300</a:t>
            </a:r>
            <a:endParaRPr lang="zh-TW" alt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r="1945" b="50000"/>
          <a:stretch/>
        </p:blipFill>
        <p:spPr bwMode="auto">
          <a:xfrm>
            <a:off x="179512" y="3990342"/>
            <a:ext cx="4320000" cy="203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07055"/>
            <a:ext cx="4320000" cy="201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991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2436" y="274638"/>
            <a:ext cx="8234020" cy="778098"/>
          </a:xfrm>
        </p:spPr>
        <p:txBody>
          <a:bodyPr anchor="ctr">
            <a:normAutofit fontScale="90000"/>
          </a:bodyPr>
          <a:lstStyle/>
          <a:p>
            <a:r>
              <a:rPr lang="en-US" altLang="en-US" sz="3600" dirty="0"/>
              <a:t>DISCOVERING USERS PSYCHOLOGICAL DESIRE FROM ADS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solidFill>
                  <a:schemeClr val="accent5"/>
                </a:solidFill>
              </a:rPr>
              <a:t>Hierarchy of User Psychological Desire</a:t>
            </a:r>
            <a:endParaRPr lang="en-US" altLang="zh-TW" dirty="0" smtClean="0">
              <a:solidFill>
                <a:schemeClr val="accent5"/>
              </a:solidFill>
            </a:endParaRPr>
          </a:p>
          <a:p>
            <a:r>
              <a:rPr lang="en-US" altLang="zh-TW" sz="2400" dirty="0" smtClean="0"/>
              <a:t>Organize </a:t>
            </a:r>
            <a:r>
              <a:rPr lang="en-US" altLang="zh-TW" sz="2400" dirty="0"/>
              <a:t>extracted general desires into </a:t>
            </a:r>
            <a:r>
              <a:rPr lang="en-US" altLang="zh-TW" sz="2400" dirty="0" smtClean="0"/>
              <a:t>a hierarchy </a:t>
            </a:r>
            <a:r>
              <a:rPr lang="en-US" altLang="zh-TW" sz="2400" dirty="0"/>
              <a:t>of user psychological desires according to Maslow’s </a:t>
            </a:r>
            <a:r>
              <a:rPr lang="en-US" altLang="zh-TW" sz="2400" dirty="0" smtClean="0"/>
              <a:t>hierarchy of needs</a:t>
            </a:r>
            <a:endParaRPr lang="zh-TW" alt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36" y="2681833"/>
            <a:ext cx="8234020" cy="297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72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778098"/>
          </a:xfrm>
        </p:spPr>
        <p:txBody>
          <a:bodyPr anchor="ctr">
            <a:noAutofit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CLICK PREDICTION MODELING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chemeClr val="accent5"/>
                </a:solidFill>
              </a:rPr>
              <a:t>Maximum-Entropy Modeling</a:t>
            </a:r>
            <a:endParaRPr lang="en-US" altLang="zh-TW" dirty="0" smtClean="0">
              <a:solidFill>
                <a:schemeClr val="accent5"/>
              </a:solidFill>
            </a:endParaRPr>
          </a:p>
          <a:p>
            <a:r>
              <a:rPr lang="en-US" altLang="zh-TW" sz="2400" dirty="0" smtClean="0"/>
              <a:t>formulate </a:t>
            </a:r>
            <a:r>
              <a:rPr lang="en-US" altLang="zh-TW" sz="2400" dirty="0"/>
              <a:t>click prediction in sponsored search as a </a:t>
            </a:r>
            <a:r>
              <a:rPr lang="en-US" altLang="zh-TW" sz="2400" dirty="0" smtClean="0"/>
              <a:t>supervised learning problem</a:t>
            </a:r>
          </a:p>
          <a:p>
            <a:r>
              <a:rPr lang="en-US" altLang="zh-TW" sz="2400" dirty="0" smtClean="0"/>
              <a:t>training samples, </a:t>
            </a:r>
            <a:r>
              <a:rPr lang="en-US" altLang="zh-TW" sz="2400" dirty="0" err="1" smtClean="0"/>
              <a:t>Dtrain</a:t>
            </a:r>
            <a:r>
              <a:rPr lang="en-US" altLang="zh-TW" sz="2400" dirty="0" smtClean="0"/>
              <a:t> ={&lt;</a:t>
            </a:r>
            <a:r>
              <a:rPr lang="en-US" altLang="zh-TW" sz="2400" dirty="0" smtClean="0"/>
              <a:t>f(qi , </a:t>
            </a:r>
            <a:r>
              <a:rPr lang="en-US" altLang="zh-TW" sz="2400" dirty="0" err="1" smtClean="0"/>
              <a:t>ai</a:t>
            </a:r>
            <a:r>
              <a:rPr lang="en-US" altLang="zh-TW" sz="2400" dirty="0" smtClean="0"/>
              <a:t> , </a:t>
            </a:r>
            <a:r>
              <a:rPr lang="en-US" altLang="zh-TW" sz="2400" dirty="0" err="1" smtClean="0"/>
              <a:t>ui</a:t>
            </a:r>
            <a:r>
              <a:rPr lang="en-US" altLang="zh-TW" sz="2400" dirty="0" smtClean="0"/>
              <a:t> , pi</a:t>
            </a:r>
            <a:r>
              <a:rPr lang="en-US" altLang="zh-TW" sz="2400" dirty="0" smtClean="0"/>
              <a:t>),ci&gt;}</a:t>
            </a:r>
          </a:p>
          <a:p>
            <a:pPr lvl="1"/>
            <a:r>
              <a:rPr lang="en-US" altLang="zh-TW" sz="2000" dirty="0" smtClean="0"/>
              <a:t>(query, ad, user, position) , </a:t>
            </a:r>
            <a:r>
              <a:rPr lang="en-US" altLang="zh-TW" sz="2000" i="1" dirty="0"/>
              <a:t>ci ∈ {</a:t>
            </a:r>
            <a:r>
              <a:rPr lang="en-US" altLang="zh-TW" sz="2000" dirty="0"/>
              <a:t>0</a:t>
            </a:r>
            <a:r>
              <a:rPr lang="en-US" altLang="zh-TW" sz="2000" i="1" dirty="0"/>
              <a:t>, </a:t>
            </a:r>
            <a:r>
              <a:rPr lang="en-US" altLang="zh-TW" sz="2000" dirty="0"/>
              <a:t>1</a:t>
            </a:r>
            <a:r>
              <a:rPr lang="en-US" altLang="zh-TW" sz="2000" i="1" dirty="0"/>
              <a:t>} </a:t>
            </a:r>
            <a:r>
              <a:rPr lang="en-US" altLang="zh-TW" sz="2000" i="1" dirty="0" smtClean="0"/>
              <a:t> </a:t>
            </a:r>
            <a:r>
              <a:rPr lang="en-US" altLang="zh-TW" sz="2000" dirty="0" smtClean="0"/>
              <a:t>(non-click or click)</a:t>
            </a:r>
          </a:p>
          <a:p>
            <a:pPr lvl="2"/>
            <a:r>
              <a:rPr lang="en-US" altLang="zh-TW" sz="1700" dirty="0" smtClean="0"/>
              <a:t>Edit distance: ad and bid keyword</a:t>
            </a:r>
          </a:p>
          <a:p>
            <a:pPr lvl="2"/>
            <a:r>
              <a:rPr lang="en-US" altLang="zh-TW" sz="1700" dirty="0" err="1" smtClean="0"/>
              <a:t>Consine</a:t>
            </a:r>
            <a:r>
              <a:rPr lang="en-US" altLang="zh-TW" sz="1700" dirty="0" smtClean="0"/>
              <a:t> </a:t>
            </a:r>
            <a:r>
              <a:rPr lang="en-US" altLang="zh-TW" sz="1700" dirty="0" err="1" smtClean="0"/>
              <a:t>similiarity</a:t>
            </a:r>
            <a:r>
              <a:rPr lang="en-US" altLang="zh-TW" sz="1700" dirty="0" smtClean="0"/>
              <a:t> : </a:t>
            </a:r>
            <a:r>
              <a:rPr lang="en-US" altLang="zh-TW" sz="1700" dirty="0" smtClean="0"/>
              <a:t>ad and query</a:t>
            </a:r>
          </a:p>
          <a:p>
            <a:pPr lvl="2"/>
            <a:r>
              <a:rPr lang="en-US" altLang="zh-TW" sz="1700" dirty="0" smtClean="0"/>
              <a:t>History COEC: &lt;</a:t>
            </a:r>
            <a:r>
              <a:rPr lang="en-US" altLang="zh-TW" sz="1700" dirty="0" smtClean="0"/>
              <a:t>query , ad</a:t>
            </a:r>
            <a:r>
              <a:rPr lang="en-US" altLang="zh-TW" sz="1700" dirty="0" smtClean="0"/>
              <a:t>&gt;,position</a:t>
            </a:r>
          </a:p>
          <a:p>
            <a:r>
              <a:rPr lang="en-US" altLang="zh-TW" sz="2400" dirty="0"/>
              <a:t>compute the probability of click </a:t>
            </a:r>
            <a:r>
              <a:rPr lang="en-US" altLang="zh-TW" sz="2400" i="1" dirty="0" smtClean="0"/>
              <a:t>p</a:t>
            </a:r>
            <a:r>
              <a:rPr lang="en-US" altLang="zh-TW" sz="2400" dirty="0" smtClean="0"/>
              <a:t>(</a:t>
            </a:r>
            <a:r>
              <a:rPr lang="en-US" altLang="zh-TW" sz="2400" i="1" dirty="0" smtClean="0"/>
              <a:t>c | q , a , u , </a:t>
            </a:r>
            <a:r>
              <a:rPr lang="en-US" altLang="zh-TW" sz="2400" i="1" dirty="0"/>
              <a:t>p</a:t>
            </a:r>
            <a:r>
              <a:rPr lang="en-US" altLang="zh-TW" sz="2400" dirty="0" smtClean="0"/>
              <a:t>).</a:t>
            </a:r>
          </a:p>
          <a:p>
            <a:r>
              <a:rPr lang="en-US" altLang="zh-TW" sz="2400" dirty="0" smtClean="0"/>
              <a:t>Apply </a:t>
            </a:r>
            <a:r>
              <a:rPr lang="en-US" altLang="zh-TW" sz="2400" dirty="0"/>
              <a:t>the maximum entropy model </a:t>
            </a:r>
            <a:r>
              <a:rPr lang="en-US" altLang="zh-TW" sz="2400" dirty="0" smtClean="0"/>
              <a:t>for </a:t>
            </a:r>
            <a:r>
              <a:rPr lang="en-US" altLang="zh-TW" sz="2400" dirty="0"/>
              <a:t>click </a:t>
            </a:r>
            <a:r>
              <a:rPr lang="en-US" altLang="zh-TW" sz="2400" dirty="0" smtClean="0"/>
              <a:t>prediction</a:t>
            </a:r>
            <a:r>
              <a:rPr lang="en-US" altLang="zh-TW" sz="2400" dirty="0"/>
              <a:t>, its strength in combining diverse forms of </a:t>
            </a:r>
            <a:r>
              <a:rPr lang="en-US" altLang="zh-TW" sz="2400" dirty="0" smtClean="0"/>
              <a:t>contextual</a:t>
            </a:r>
            <a:r>
              <a:rPr lang="en-US" altLang="zh-TW" sz="2400" dirty="0"/>
              <a:t> (query</a:t>
            </a:r>
            <a:r>
              <a:rPr lang="en-US" altLang="zh-TW" sz="2400" dirty="0" smtClean="0"/>
              <a:t>, ad, user, position</a:t>
            </a:r>
            <a:r>
              <a:rPr lang="en-US" altLang="zh-TW" sz="2400" dirty="0"/>
              <a:t>) </a:t>
            </a:r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47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778098"/>
          </a:xfrm>
        </p:spPr>
        <p:txBody>
          <a:bodyPr anchor="ctr">
            <a:noAutofit/>
          </a:bodyPr>
          <a:lstStyle/>
          <a:p>
            <a:pPr lvl="0"/>
            <a:r>
              <a:rPr lang="en-US" altLang="en-US" dirty="0" smtClean="0"/>
              <a:t>CLICK </a:t>
            </a:r>
            <a:r>
              <a:rPr lang="en-US" altLang="en-US" dirty="0"/>
              <a:t>PREDICTION </a:t>
            </a:r>
            <a:r>
              <a:rPr lang="en-US" altLang="en-US" dirty="0" smtClean="0"/>
              <a:t>MODELING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solidFill>
                  <a:schemeClr val="accent5"/>
                </a:solidFill>
              </a:rPr>
              <a:t>Integrating User Psychological Desires into Click </a:t>
            </a:r>
            <a:r>
              <a:rPr lang="en-US" altLang="en-US" dirty="0" smtClean="0">
                <a:solidFill>
                  <a:schemeClr val="accent5"/>
                </a:solidFill>
              </a:rPr>
              <a:t>Prediction</a:t>
            </a:r>
            <a:endParaRPr lang="en-US" altLang="zh-TW" sz="2400" dirty="0"/>
          </a:p>
          <a:p>
            <a:r>
              <a:rPr lang="en-US" altLang="zh-TW" sz="2400" dirty="0" smtClean="0"/>
              <a:t>Modeling </a:t>
            </a:r>
            <a:r>
              <a:rPr lang="en-US" altLang="zh-TW" sz="2400" dirty="0"/>
              <a:t>Psychological Desire as Ad </a:t>
            </a:r>
            <a:r>
              <a:rPr lang="en-US" altLang="zh-TW" sz="2400" dirty="0" smtClean="0"/>
              <a:t>Features</a:t>
            </a:r>
          </a:p>
          <a:p>
            <a:pPr lvl="1"/>
            <a:r>
              <a:rPr lang="en-US" altLang="zh-TW" sz="2000" b="1" dirty="0"/>
              <a:t>Ad desire pattern </a:t>
            </a:r>
            <a:r>
              <a:rPr lang="en-US" altLang="zh-TW" sz="2000" b="1" dirty="0" smtClean="0"/>
              <a:t>features : </a:t>
            </a:r>
            <a:r>
              <a:rPr lang="en-US" altLang="zh-TW" sz="2000" dirty="0" smtClean="0"/>
              <a:t>Da(P</a:t>
            </a:r>
            <a:r>
              <a:rPr lang="en-US" altLang="zh-TW" sz="2000" dirty="0"/>
              <a:t>) </a:t>
            </a:r>
            <a:endParaRPr lang="en-US" altLang="zh-TW" sz="2000" dirty="0" smtClean="0"/>
          </a:p>
          <a:p>
            <a:pPr lvl="1"/>
            <a:r>
              <a:rPr lang="en-US" altLang="zh-TW" sz="2000" b="1" dirty="0" smtClean="0"/>
              <a:t>Ad </a:t>
            </a:r>
            <a:r>
              <a:rPr lang="en-US" altLang="zh-TW" sz="2000" b="1" dirty="0"/>
              <a:t>desire level </a:t>
            </a:r>
            <a:r>
              <a:rPr lang="en-US" altLang="zh-TW" sz="2000" b="1" dirty="0" smtClean="0"/>
              <a:t>features : </a:t>
            </a:r>
            <a:r>
              <a:rPr lang="en-US" altLang="zh-TW" sz="2000" dirty="0"/>
              <a:t>Da(L</a:t>
            </a:r>
            <a:r>
              <a:rPr lang="en-US" altLang="zh-TW" sz="2000" dirty="0" smtClean="0"/>
              <a:t>)</a:t>
            </a:r>
          </a:p>
          <a:p>
            <a:r>
              <a:rPr lang="en-US" altLang="zh-TW" b="1" dirty="0" smtClean="0"/>
              <a:t> </a:t>
            </a:r>
            <a:r>
              <a:rPr lang="en-US" altLang="zh-TW" sz="2400" dirty="0" smtClean="0"/>
              <a:t>Modeling </a:t>
            </a:r>
            <a:r>
              <a:rPr lang="en-US" altLang="zh-TW" sz="2400" dirty="0"/>
              <a:t>Psychological Desire as User </a:t>
            </a:r>
            <a:r>
              <a:rPr lang="en-US" altLang="zh-TW" sz="2400" dirty="0" smtClean="0"/>
              <a:t>Features</a:t>
            </a:r>
          </a:p>
          <a:p>
            <a:pPr lvl="1"/>
            <a:r>
              <a:rPr lang="en-US" altLang="zh-TW" sz="2000" b="1" dirty="0"/>
              <a:t>User desire pattern </a:t>
            </a:r>
            <a:r>
              <a:rPr lang="en-US" altLang="zh-TW" sz="2000" b="1" dirty="0" smtClean="0"/>
              <a:t>features : </a:t>
            </a:r>
            <a:r>
              <a:rPr lang="en-US" altLang="zh-TW" sz="2000" dirty="0" smtClean="0"/>
              <a:t>Du(P)</a:t>
            </a:r>
            <a:endParaRPr lang="en-US" altLang="zh-TW" sz="2000" b="1" dirty="0" smtClean="0"/>
          </a:p>
          <a:p>
            <a:pPr lvl="1"/>
            <a:r>
              <a:rPr lang="en-US" altLang="zh-TW" sz="2000" b="1" dirty="0"/>
              <a:t>User desire level </a:t>
            </a:r>
            <a:r>
              <a:rPr lang="en-US" altLang="zh-TW" sz="2000" b="1" dirty="0" smtClean="0"/>
              <a:t>features : </a:t>
            </a:r>
            <a:r>
              <a:rPr lang="en-US" altLang="zh-TW" sz="2000" dirty="0" smtClean="0"/>
              <a:t>Du(L</a:t>
            </a:r>
            <a:r>
              <a:rPr lang="en-US" altLang="zh-TW" sz="2000" dirty="0"/>
              <a:t>)</a:t>
            </a:r>
            <a:endParaRPr lang="en-US" altLang="zh-TW" sz="2000" b="1" dirty="0" smtClean="0"/>
          </a:p>
          <a:p>
            <a:r>
              <a:rPr lang="en-US" altLang="zh-TW" sz="2400" dirty="0"/>
              <a:t>Modeling </a:t>
            </a:r>
            <a:r>
              <a:rPr lang="en-US" altLang="zh-TW" sz="2400" dirty="0" smtClean="0"/>
              <a:t>Desire Matching </a:t>
            </a:r>
            <a:r>
              <a:rPr lang="en-US" altLang="zh-TW" sz="2400" dirty="0"/>
              <a:t>Between Users </a:t>
            </a:r>
            <a:r>
              <a:rPr lang="en-US" altLang="zh-TW" sz="2400" dirty="0" smtClean="0"/>
              <a:t>and Ads</a:t>
            </a:r>
          </a:p>
          <a:p>
            <a:pPr lvl="1"/>
            <a:r>
              <a:rPr lang="en-US" altLang="zh-TW" sz="2000" b="1" dirty="0"/>
              <a:t>Desire pattern matching </a:t>
            </a:r>
            <a:r>
              <a:rPr lang="en-US" altLang="zh-TW" sz="2000" b="1" dirty="0" smtClean="0"/>
              <a:t>features</a:t>
            </a:r>
            <a:endParaRPr lang="en-US" altLang="zh-TW" sz="2000" dirty="0" smtClean="0"/>
          </a:p>
          <a:p>
            <a:pPr lvl="1"/>
            <a:r>
              <a:rPr lang="en-US" altLang="zh-TW" sz="2000" b="1" dirty="0" smtClean="0"/>
              <a:t>Desire </a:t>
            </a:r>
            <a:r>
              <a:rPr lang="en-US" altLang="zh-TW" sz="2000" b="1" dirty="0"/>
              <a:t>level matching features</a:t>
            </a:r>
            <a:endParaRPr lang="en-US" altLang="zh-TW" sz="2000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1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778098"/>
          </a:xfrm>
        </p:spPr>
        <p:txBody>
          <a:bodyPr anchor="ctr"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400" dirty="0" smtClean="0"/>
              <a:t>Introduction</a:t>
            </a:r>
          </a:p>
          <a:p>
            <a:r>
              <a:rPr lang="en-US" altLang="zh-TW" sz="2400" dirty="0" smtClean="0"/>
              <a:t>Method</a:t>
            </a:r>
          </a:p>
          <a:p>
            <a:r>
              <a:rPr lang="en-US" altLang="zh-TW" sz="2400" b="1" dirty="0" smtClean="0">
                <a:solidFill>
                  <a:schemeClr val="accent1"/>
                </a:solidFill>
              </a:rPr>
              <a:t>Experiments</a:t>
            </a:r>
          </a:p>
          <a:p>
            <a:r>
              <a:rPr lang="en-US" altLang="zh-TW" sz="2400" dirty="0" smtClean="0"/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861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68608" cy="824136"/>
          </a:xfrm>
        </p:spPr>
        <p:txBody>
          <a:bodyPr anchor="ctr">
            <a:normAutofit/>
          </a:bodyPr>
          <a:lstStyle/>
          <a:p>
            <a:r>
              <a:rPr lang="en-US" altLang="zh-TW" dirty="0" smtClean="0"/>
              <a:t>Experimental Settings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400" dirty="0" smtClean="0"/>
              <a:t>Data set:</a:t>
            </a:r>
          </a:p>
          <a:p>
            <a:pPr lvl="1"/>
            <a:r>
              <a:rPr lang="en-US" altLang="zh-TW" sz="2000" dirty="0"/>
              <a:t>based on the click-through logs of a real </a:t>
            </a:r>
            <a:r>
              <a:rPr lang="en-US" altLang="zh-TW" sz="2000" dirty="0" smtClean="0"/>
              <a:t>world commercial </a:t>
            </a:r>
            <a:r>
              <a:rPr lang="en-US" altLang="zh-TW" sz="2000" dirty="0"/>
              <a:t>search engine</a:t>
            </a:r>
            <a:endParaRPr lang="en-US" altLang="zh-TW" sz="2000" dirty="0" smtClean="0"/>
          </a:p>
          <a:p>
            <a:pPr lvl="1"/>
            <a:r>
              <a:rPr lang="en-US" altLang="zh-TW" sz="2000" dirty="0"/>
              <a:t>collect the whole </a:t>
            </a:r>
            <a:r>
              <a:rPr lang="en-US" altLang="zh-TW" sz="2000" dirty="0" smtClean="0"/>
              <a:t>click-through logs </a:t>
            </a:r>
            <a:r>
              <a:rPr lang="en-US" altLang="zh-TW" sz="2000" dirty="0"/>
              <a:t>of a two-week period from this search </a:t>
            </a:r>
            <a:r>
              <a:rPr lang="en-US" altLang="zh-TW" sz="2000" dirty="0" smtClean="0"/>
              <a:t>engine</a:t>
            </a:r>
          </a:p>
          <a:p>
            <a:pPr lvl="1"/>
            <a:r>
              <a:rPr lang="en-US" altLang="zh-TW" sz="2000" dirty="0"/>
              <a:t>randomly sample a set of </a:t>
            </a:r>
            <a:r>
              <a:rPr lang="en-US" altLang="zh-TW" sz="2000" dirty="0" smtClean="0"/>
              <a:t>query events </a:t>
            </a:r>
            <a:r>
              <a:rPr lang="en-US" altLang="zh-TW" sz="2000" dirty="0"/>
              <a:t>from the original whole </a:t>
            </a:r>
            <a:r>
              <a:rPr lang="en-US" altLang="zh-TW" sz="2000" dirty="0" smtClean="0"/>
              <a:t>traffic</a:t>
            </a:r>
          </a:p>
          <a:p>
            <a:pPr lvl="1"/>
            <a:r>
              <a:rPr lang="en-US" altLang="zh-TW" sz="2000" dirty="0"/>
              <a:t>finally collect </a:t>
            </a:r>
            <a:r>
              <a:rPr lang="en-US" altLang="zh-TW" sz="2000" dirty="0" smtClean="0"/>
              <a:t>about 20M </a:t>
            </a:r>
            <a:r>
              <a:rPr lang="en-US" altLang="zh-TW" sz="2000" dirty="0"/>
              <a:t>ad impressions in each of these two weeks</a:t>
            </a:r>
            <a:endParaRPr lang="zh-TW" alt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72241"/>
            <a:ext cx="7632848" cy="175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188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68608" cy="824136"/>
          </a:xfrm>
        </p:spPr>
        <p:txBody>
          <a:bodyPr anchor="ctr"/>
          <a:lstStyle/>
          <a:p>
            <a:r>
              <a:rPr lang="en-US" altLang="zh-TW" sz="3200" dirty="0"/>
              <a:t>Experimental Settings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Compared Methods</a:t>
            </a:r>
          </a:p>
          <a:p>
            <a:pPr lvl="1"/>
            <a:r>
              <a:rPr lang="en-US" altLang="zh-TW" sz="2000" b="1" dirty="0" smtClean="0"/>
              <a:t>HF</a:t>
            </a:r>
            <a:r>
              <a:rPr lang="en-US" altLang="zh-TW" sz="2000" dirty="0"/>
              <a:t>: only uses historical click features.</a:t>
            </a:r>
          </a:p>
          <a:p>
            <a:pPr lvl="1"/>
            <a:r>
              <a:rPr lang="en-US" altLang="zh-TW" sz="2000" b="1" dirty="0" smtClean="0"/>
              <a:t>HF-RF</a:t>
            </a:r>
            <a:r>
              <a:rPr lang="en-US" altLang="zh-TW" sz="2000" dirty="0"/>
              <a:t>: uses historical click features and </a:t>
            </a:r>
            <a:r>
              <a:rPr lang="en-US" altLang="zh-TW" sz="2000" dirty="0" smtClean="0"/>
              <a:t>relevance features</a:t>
            </a:r>
            <a:r>
              <a:rPr lang="en-US" altLang="zh-TW" sz="2000" dirty="0"/>
              <a:t>.</a:t>
            </a:r>
          </a:p>
          <a:p>
            <a:pPr lvl="1"/>
            <a:r>
              <a:rPr lang="en-US" altLang="zh-TW" sz="2000" b="1" dirty="0" smtClean="0">
                <a:solidFill>
                  <a:schemeClr val="accent4">
                    <a:lumMod val="75000"/>
                  </a:schemeClr>
                </a:solidFill>
              </a:rPr>
              <a:t>HF-DPF</a:t>
            </a:r>
            <a:r>
              <a:rPr lang="en-US" altLang="zh-TW" sz="2000" dirty="0"/>
              <a:t>: uses historical click features and desire </a:t>
            </a:r>
            <a:r>
              <a:rPr lang="en-US" altLang="zh-TW" sz="2000" dirty="0" smtClean="0"/>
              <a:t>pattern features</a:t>
            </a:r>
            <a:r>
              <a:rPr lang="en-US" altLang="zh-TW" sz="2000" dirty="0"/>
              <a:t>.</a:t>
            </a:r>
          </a:p>
          <a:p>
            <a:pPr lvl="1"/>
            <a:r>
              <a:rPr lang="en-US" altLang="zh-TW" sz="2000" b="1" dirty="0" smtClean="0">
                <a:solidFill>
                  <a:schemeClr val="accent4">
                    <a:lumMod val="75000"/>
                  </a:schemeClr>
                </a:solidFill>
              </a:rPr>
              <a:t>HF-DPLF</a:t>
            </a:r>
            <a:r>
              <a:rPr lang="en-US" altLang="zh-TW" sz="2000" dirty="0"/>
              <a:t>: uses historical click features and both desire </a:t>
            </a:r>
            <a:r>
              <a:rPr lang="en-US" altLang="zh-TW" sz="2000" dirty="0" smtClean="0"/>
              <a:t>pattern and </a:t>
            </a:r>
            <a:r>
              <a:rPr lang="en-US" altLang="zh-TW" sz="2000" dirty="0"/>
              <a:t>desire level features.</a:t>
            </a:r>
          </a:p>
          <a:p>
            <a:pPr lvl="1"/>
            <a:r>
              <a:rPr lang="en-US" altLang="zh-TW" sz="2000" b="1" dirty="0" smtClean="0">
                <a:solidFill>
                  <a:schemeClr val="accent2">
                    <a:lumMod val="75000"/>
                  </a:schemeClr>
                </a:solidFill>
              </a:rPr>
              <a:t>HF-RF-DPF</a:t>
            </a:r>
            <a:r>
              <a:rPr lang="en-US" altLang="zh-TW" sz="2000" dirty="0"/>
              <a:t>: uses historical click features, relevance </a:t>
            </a:r>
            <a:r>
              <a:rPr lang="en-US" altLang="zh-TW" sz="2000" dirty="0" smtClean="0"/>
              <a:t>features, and </a:t>
            </a:r>
            <a:r>
              <a:rPr lang="en-US" altLang="zh-TW" sz="2000" dirty="0"/>
              <a:t>desire pattern features.</a:t>
            </a:r>
          </a:p>
          <a:p>
            <a:pPr lvl="1"/>
            <a:r>
              <a:rPr lang="en-US" altLang="zh-TW" sz="2000" b="1" dirty="0" smtClean="0">
                <a:solidFill>
                  <a:schemeClr val="accent2">
                    <a:lumMod val="75000"/>
                  </a:schemeClr>
                </a:solidFill>
              </a:rPr>
              <a:t>HF-RF-DPLF</a:t>
            </a:r>
            <a:r>
              <a:rPr lang="en-US" altLang="zh-TW" sz="2000" dirty="0"/>
              <a:t>: uses historical click features, relevance </a:t>
            </a:r>
            <a:r>
              <a:rPr lang="en-US" altLang="zh-TW" sz="2000" dirty="0" smtClean="0"/>
              <a:t>features, and </a:t>
            </a:r>
            <a:r>
              <a:rPr lang="en-US" altLang="zh-TW" sz="2000" dirty="0"/>
              <a:t>both desire pattern and desire level features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39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68608" cy="824136"/>
          </a:xfrm>
        </p:spPr>
        <p:txBody>
          <a:bodyPr anchor="ctr">
            <a:normAutofit/>
          </a:bodyPr>
          <a:lstStyle/>
          <a:p>
            <a:r>
              <a:rPr lang="en-US" altLang="zh-TW" dirty="0"/>
              <a:t>Experimental 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400" dirty="0" smtClean="0"/>
              <a:t>Overall Performance</a:t>
            </a:r>
          </a:p>
          <a:p>
            <a:endParaRPr lang="en-US" altLang="zh-TW" dirty="0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altLang="zh-TW" sz="2400" dirty="0"/>
              <a:t>Impacts on Ads with Rich </a:t>
            </a:r>
            <a:r>
              <a:rPr lang="en-US" altLang="zh-TW" sz="2400" dirty="0" err="1"/>
              <a:t>v.s</a:t>
            </a:r>
            <a:r>
              <a:rPr lang="en-US" altLang="zh-TW" sz="2400" dirty="0"/>
              <a:t>. Rare History</a:t>
            </a:r>
          </a:p>
          <a:p>
            <a:endParaRPr lang="zh-TW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6" t="2948" r="1778" b="2820"/>
          <a:stretch/>
        </p:blipFill>
        <p:spPr bwMode="auto">
          <a:xfrm>
            <a:off x="179992" y="2348880"/>
            <a:ext cx="4320000" cy="32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6" r="1676" b="2294"/>
          <a:stretch/>
        </p:blipFill>
        <p:spPr bwMode="auto">
          <a:xfrm>
            <a:off x="4644008" y="2348880"/>
            <a:ext cx="4320000" cy="3246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636-EFD7-47B4-A387-BCCEBE1ADAB6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094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706090"/>
          </a:xfrm>
        </p:spPr>
        <p:txBody>
          <a:bodyPr anchor="ctr"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400" b="1" dirty="0" smtClean="0">
                <a:solidFill>
                  <a:schemeClr val="accent1"/>
                </a:solidFill>
              </a:rPr>
              <a:t>Introduction</a:t>
            </a:r>
          </a:p>
          <a:p>
            <a:r>
              <a:rPr lang="en-US" altLang="zh-TW" sz="2400" dirty="0" smtClean="0"/>
              <a:t>Method</a:t>
            </a:r>
          </a:p>
          <a:p>
            <a:r>
              <a:rPr lang="en-US" altLang="zh-TW" sz="2400" dirty="0" smtClean="0"/>
              <a:t>Experiments</a:t>
            </a:r>
          </a:p>
          <a:p>
            <a:r>
              <a:rPr lang="en-US" altLang="zh-TW" sz="2400" dirty="0" smtClean="0"/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44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67544" y="228600"/>
            <a:ext cx="8368608" cy="824136"/>
          </a:xfrm>
        </p:spPr>
        <p:txBody>
          <a:bodyPr anchor="ctr"/>
          <a:lstStyle/>
          <a:p>
            <a:r>
              <a:rPr lang="en-US" altLang="zh-TW" sz="3200" dirty="0"/>
              <a:t>Experimental </a:t>
            </a:r>
            <a:r>
              <a:rPr lang="en-US" altLang="zh-TW" sz="3200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400" dirty="0"/>
              <a:t>Effects of User Desires on Different Ads </a:t>
            </a:r>
            <a:r>
              <a:rPr lang="en-US" altLang="zh-TW" sz="2400" dirty="0" smtClean="0"/>
              <a:t>Categories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r>
              <a:rPr lang="en-US" altLang="zh-TW" sz="2400" dirty="0"/>
              <a:t>Effects of Combinations over Desire </a:t>
            </a:r>
            <a:r>
              <a:rPr lang="en-US" altLang="zh-TW" sz="2400" dirty="0" smtClean="0"/>
              <a:t>Patterns</a:t>
            </a:r>
          </a:p>
          <a:p>
            <a:endParaRPr lang="zh-TW" altLang="en-US" sz="2400" dirty="0"/>
          </a:p>
          <a:p>
            <a:endParaRPr lang="en-US" altLang="zh-TW" sz="2400" dirty="0"/>
          </a:p>
          <a:p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06755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37112"/>
            <a:ext cx="554355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907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778098"/>
          </a:xfrm>
        </p:spPr>
        <p:txBody>
          <a:bodyPr anchor="ctr"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400" dirty="0" smtClean="0"/>
              <a:t>Introduction</a:t>
            </a:r>
            <a:endParaRPr lang="en-US" altLang="zh-TW" sz="2400" dirty="0"/>
          </a:p>
          <a:p>
            <a:r>
              <a:rPr lang="en-US" altLang="zh-TW" sz="2400" dirty="0" smtClean="0"/>
              <a:t>Method</a:t>
            </a:r>
            <a:endParaRPr lang="en-US" altLang="zh-TW" sz="2400" dirty="0"/>
          </a:p>
          <a:p>
            <a:r>
              <a:rPr lang="en-US" altLang="zh-TW" sz="2400" dirty="0" smtClean="0"/>
              <a:t>Experiments</a:t>
            </a:r>
          </a:p>
          <a:p>
            <a:r>
              <a:rPr lang="en-US" altLang="zh-TW" sz="2400" b="1" dirty="0" smtClean="0">
                <a:solidFill>
                  <a:schemeClr val="accent1"/>
                </a:solidFill>
              </a:rPr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861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778098"/>
          </a:xfrm>
        </p:spPr>
        <p:txBody>
          <a:bodyPr anchor="ctr">
            <a:normAutofit/>
          </a:bodyPr>
          <a:lstStyle/>
          <a:p>
            <a:r>
              <a:rPr lang="en-US" altLang="zh-TW" dirty="0" smtClean="0"/>
              <a:t>Conclusion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937760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Explores </a:t>
            </a:r>
            <a:r>
              <a:rPr lang="en-US" altLang="zh-TW" sz="2400" dirty="0"/>
              <a:t>a new way for computational advertising to embrace the traditional psychological analysis to enhance the computational </a:t>
            </a:r>
            <a:r>
              <a:rPr lang="en-US" altLang="zh-TW" sz="2400" dirty="0" smtClean="0"/>
              <a:t>advertising</a:t>
            </a:r>
          </a:p>
          <a:p>
            <a:r>
              <a:rPr lang="en-US" altLang="zh-TW" sz="2400" dirty="0" smtClean="0"/>
              <a:t>Answering </a:t>
            </a:r>
            <a:r>
              <a:rPr lang="en-US" altLang="zh-TW" sz="2400" dirty="0"/>
              <a:t>“why” users click search ads by exploring user psychological desire according to consumer behavior analysis and Maslow’s desire theory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 smtClean="0"/>
              <a:t>Construct </a:t>
            </a:r>
            <a:r>
              <a:rPr lang="en-US" altLang="zh-TW" sz="2400" dirty="0"/>
              <a:t>novel features for both ads and users based on our definition on psychological desire and incorporate them into the learning framework of click prediction.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70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778098"/>
          </a:xfrm>
        </p:spPr>
        <p:txBody>
          <a:bodyPr anchor="ctr"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400" dirty="0" smtClean="0"/>
              <a:t>As an online advertising system,  sponsored </a:t>
            </a:r>
            <a:r>
              <a:rPr lang="en-US" altLang="zh-TW" sz="2400" dirty="0"/>
              <a:t>search </a:t>
            </a:r>
            <a:r>
              <a:rPr lang="en-US" altLang="zh-TW" sz="2400" dirty="0" smtClean="0"/>
              <a:t>has been </a:t>
            </a:r>
            <a:r>
              <a:rPr lang="en-US" altLang="zh-TW" sz="2400" dirty="0"/>
              <a:t>one of the most important business models for </a:t>
            </a:r>
            <a:r>
              <a:rPr lang="en-US" altLang="zh-TW" sz="2400" dirty="0" smtClean="0"/>
              <a:t>commercial Web </a:t>
            </a:r>
            <a:r>
              <a:rPr lang="en-US" altLang="zh-TW" sz="2400" dirty="0"/>
              <a:t>search engines. </a:t>
            </a:r>
            <a:endParaRPr lang="en-US" altLang="zh-TW" sz="2400" dirty="0" smtClean="0"/>
          </a:p>
          <a:p>
            <a:endParaRPr lang="zh-TW" altLang="en-US" sz="24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47413"/>
            <a:ext cx="4968552" cy="3731278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4" name="文字方塊 3"/>
          <p:cNvSpPr txBox="1"/>
          <p:nvPr/>
        </p:nvSpPr>
        <p:spPr>
          <a:xfrm>
            <a:off x="5076056" y="310058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Sponsored search</a:t>
            </a:r>
            <a:endParaRPr lang="zh-TW" altLang="en-US" dirty="0"/>
          </a:p>
        </p:txBody>
      </p:sp>
      <p:cxnSp>
        <p:nvCxnSpPr>
          <p:cNvPr id="7" name="直線單箭頭接點 6"/>
          <p:cNvCxnSpPr/>
          <p:nvPr/>
        </p:nvCxnSpPr>
        <p:spPr>
          <a:xfrm flipH="1">
            <a:off x="4716016" y="328525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6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778098"/>
          </a:xfrm>
        </p:spPr>
        <p:txBody>
          <a:bodyPr anchor="ctr"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400" dirty="0" smtClean="0"/>
              <a:t>A sponsored search consists of a couple of technical components</a:t>
            </a:r>
          </a:p>
          <a:p>
            <a:pPr lvl="1"/>
            <a:r>
              <a:rPr lang="en-US" altLang="zh-TW" sz="2000" dirty="0" smtClean="0"/>
              <a:t>query-to-ad matching</a:t>
            </a:r>
          </a:p>
          <a:p>
            <a:pPr lvl="1"/>
            <a:r>
              <a:rPr lang="en-US" altLang="zh-TW" sz="2000" dirty="0" smtClean="0"/>
              <a:t>click prediction for matched ads</a:t>
            </a:r>
          </a:p>
          <a:p>
            <a:pPr lvl="1"/>
            <a:r>
              <a:rPr lang="en-US" altLang="zh-TW" sz="2000" dirty="0" smtClean="0"/>
              <a:t>filtration of the ads according to thresholds for relevance and click probability,</a:t>
            </a:r>
          </a:p>
          <a:p>
            <a:pPr lvl="1"/>
            <a:r>
              <a:rPr lang="en-US" altLang="zh-TW" sz="2000" b="1" dirty="0" smtClean="0">
                <a:solidFill>
                  <a:schemeClr val="accent1"/>
                </a:solidFill>
              </a:rPr>
              <a:t>auction to determine the ranking, placement, and pricing of the remaining ads</a:t>
            </a:r>
          </a:p>
          <a:p>
            <a:r>
              <a:rPr lang="en-US" altLang="zh-TW" sz="2400" dirty="0" smtClean="0"/>
              <a:t>Employ a machine </a:t>
            </a:r>
            <a:r>
              <a:rPr lang="en-US" altLang="zh-TW" sz="2400" dirty="0"/>
              <a:t>learning model to predict the probability that a user </a:t>
            </a:r>
            <a:r>
              <a:rPr lang="en-US" altLang="zh-TW" sz="2400" dirty="0" smtClean="0"/>
              <a:t>clicks an ad</a:t>
            </a:r>
          </a:p>
          <a:p>
            <a:pPr lvl="1"/>
            <a:r>
              <a:rPr lang="en-US" altLang="zh-TW" sz="2000" dirty="0" smtClean="0"/>
              <a:t>Historical click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information</a:t>
            </a:r>
          </a:p>
          <a:p>
            <a:pPr lvl="1"/>
            <a:r>
              <a:rPr lang="en-US" altLang="zh-TW" sz="2000" dirty="0" smtClean="0"/>
              <a:t>Relevance information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59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778098"/>
          </a:xfrm>
        </p:spPr>
        <p:txBody>
          <a:bodyPr anchor="ctr"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In </a:t>
            </a:r>
            <a:r>
              <a:rPr lang="en-US" altLang="zh-TW" sz="2400" dirty="0"/>
              <a:t>order for </a:t>
            </a:r>
            <a:r>
              <a:rPr lang="en-US" altLang="zh-TW" sz="2400" dirty="0">
                <a:solidFill>
                  <a:schemeClr val="bg2">
                    <a:lumMod val="50000"/>
                  </a:schemeClr>
                </a:solidFill>
              </a:rPr>
              <a:t>more </a:t>
            </a: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</a:rPr>
              <a:t>accurate click </a:t>
            </a:r>
            <a:r>
              <a:rPr lang="en-US" altLang="zh-TW" sz="2400" dirty="0">
                <a:solidFill>
                  <a:schemeClr val="bg2">
                    <a:lumMod val="50000"/>
                  </a:schemeClr>
                </a:solidFill>
              </a:rPr>
              <a:t>prediction</a:t>
            </a:r>
            <a:r>
              <a:rPr lang="en-US" altLang="zh-TW" sz="2400" dirty="0"/>
              <a:t>, we need to examine </a:t>
            </a:r>
            <a:r>
              <a:rPr lang="en-US" altLang="zh-TW" sz="2400" dirty="0">
                <a:solidFill>
                  <a:schemeClr val="bg2">
                    <a:lumMod val="50000"/>
                  </a:schemeClr>
                </a:solidFill>
              </a:rPr>
              <a:t>why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TW" sz="2400" dirty="0"/>
              <a:t>users </a:t>
            </a:r>
            <a:r>
              <a:rPr lang="en-US" altLang="zh-TW" sz="2400" dirty="0" smtClean="0"/>
              <a:t>click</a:t>
            </a:r>
          </a:p>
          <a:p>
            <a:r>
              <a:rPr lang="en-US" altLang="zh-TW" sz="2400" dirty="0" smtClean="0"/>
              <a:t>Propose </a:t>
            </a:r>
            <a:r>
              <a:rPr lang="en-US" altLang="zh-TW" sz="2400" dirty="0"/>
              <a:t>modeling user </a:t>
            </a:r>
            <a:r>
              <a:rPr lang="en-US" altLang="zh-TW" sz="2400" dirty="0">
                <a:solidFill>
                  <a:schemeClr val="bg2">
                    <a:lumMod val="50000"/>
                  </a:schemeClr>
                </a:solidFill>
              </a:rPr>
              <a:t>psychological desire </a:t>
            </a:r>
            <a:r>
              <a:rPr lang="en-US" altLang="zh-TW" sz="2400" dirty="0" smtClean="0"/>
              <a:t>for both ads and users based on textual patterns</a:t>
            </a:r>
            <a:r>
              <a:rPr lang="zh-TW" altLang="en-US" sz="2400" dirty="0"/>
              <a:t> </a:t>
            </a:r>
            <a:r>
              <a:rPr lang="en-US" altLang="zh-TW" sz="2400" dirty="0" smtClean="0"/>
              <a:t>in sponsored search </a:t>
            </a:r>
            <a:r>
              <a:rPr lang="en-US" altLang="zh-TW" sz="2400" dirty="0"/>
              <a:t>according to Maslow’s desire </a:t>
            </a:r>
            <a:r>
              <a:rPr lang="en-US" altLang="zh-TW" sz="2400" dirty="0" smtClean="0"/>
              <a:t>theory</a:t>
            </a:r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91258"/>
            <a:ext cx="4324133" cy="1885802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02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778098"/>
          </a:xfrm>
        </p:spPr>
        <p:txBody>
          <a:bodyPr anchor="ctr"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400" dirty="0"/>
              <a:t>I</a:t>
            </a:r>
            <a:r>
              <a:rPr lang="en-US" altLang="zh-TW" sz="2400" dirty="0" smtClean="0"/>
              <a:t>ntroduction</a:t>
            </a:r>
            <a:endParaRPr lang="en-US" altLang="zh-TW" sz="2400" dirty="0"/>
          </a:p>
          <a:p>
            <a:r>
              <a:rPr lang="en-US" altLang="zh-TW" sz="2400" b="1" dirty="0" smtClean="0">
                <a:solidFill>
                  <a:schemeClr val="accent1"/>
                </a:solidFill>
              </a:rPr>
              <a:t>Method</a:t>
            </a:r>
          </a:p>
          <a:p>
            <a:r>
              <a:rPr lang="en-US" altLang="zh-TW" sz="2400" dirty="0" smtClean="0"/>
              <a:t>Experiments</a:t>
            </a:r>
            <a:endParaRPr lang="en-US" altLang="zh-TW" sz="2400" dirty="0"/>
          </a:p>
          <a:p>
            <a:r>
              <a:rPr lang="en-US" altLang="zh-TW" sz="2400" dirty="0" smtClean="0"/>
              <a:t>Conclusion</a:t>
            </a:r>
            <a:endParaRPr lang="en-US" altLang="zh-TW" sz="24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390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778098"/>
          </a:xfrm>
        </p:spPr>
        <p:txBody>
          <a:bodyPr anchor="ctr"/>
          <a:lstStyle/>
          <a:p>
            <a:r>
              <a:rPr lang="en-US" altLang="zh-TW" dirty="0"/>
              <a:t>F</a:t>
            </a:r>
            <a:r>
              <a:rPr lang="en-US" altLang="zh-TW" dirty="0" smtClean="0"/>
              <a:t>ramework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sz="24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altLang="zh-TW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783259195"/>
              </p:ext>
            </p:extLst>
          </p:nvPr>
        </p:nvGraphicFramePr>
        <p:xfrm>
          <a:off x="467544" y="1268760"/>
          <a:ext cx="82089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91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778098"/>
          </a:xfrm>
        </p:spPr>
        <p:txBody>
          <a:bodyPr anchor="ctr">
            <a:noAutofit/>
          </a:bodyPr>
          <a:lstStyle/>
          <a:p>
            <a:pPr lvl="0"/>
            <a:r>
              <a:rPr lang="fr-FR" altLang="en-US" dirty="0"/>
              <a:t>DATA ANALYSIS ON USER PSYCHOLOGICAL </a:t>
            </a:r>
            <a:r>
              <a:rPr lang="fr-FR" altLang="en-US" dirty="0" smtClean="0"/>
              <a:t>DESIRES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>
                <a:solidFill>
                  <a:schemeClr val="accent5"/>
                </a:solidFill>
              </a:rPr>
              <a:t>Consumer Decision Making Process</a:t>
            </a:r>
          </a:p>
          <a:p>
            <a:r>
              <a:rPr lang="en-US" altLang="zh-TW" sz="2400" dirty="0" smtClean="0"/>
              <a:t>According to the </a:t>
            </a:r>
            <a:r>
              <a:rPr lang="en-US" altLang="zh-TW" sz="2400" dirty="0"/>
              <a:t>decision making is affected by three </a:t>
            </a:r>
            <a:r>
              <a:rPr lang="en-US" altLang="zh-TW" sz="2400" dirty="0" smtClean="0"/>
              <a:t>effects: </a:t>
            </a:r>
          </a:p>
          <a:p>
            <a:pPr lvl="1"/>
            <a:r>
              <a:rPr lang="en-US" altLang="zh-TW" sz="2000" dirty="0" smtClean="0"/>
              <a:t>contextual (environmental effects)</a:t>
            </a:r>
          </a:p>
          <a:p>
            <a:pPr lvl="1"/>
            <a:r>
              <a:rPr lang="en-US" altLang="zh-TW" sz="2000" dirty="0" smtClean="0">
                <a:solidFill>
                  <a:schemeClr val="bg2">
                    <a:lumMod val="50000"/>
                  </a:schemeClr>
                </a:solidFill>
              </a:rPr>
              <a:t>thought-based</a:t>
            </a:r>
            <a:r>
              <a:rPr lang="en-US" altLang="zh-TW" sz="2000" dirty="0" smtClean="0"/>
              <a:t> (</a:t>
            </a:r>
            <a:r>
              <a:rPr lang="en-US" altLang="zh-TW" sz="2000" dirty="0"/>
              <a:t>pricing discount, deliver time limitation, etc</a:t>
            </a:r>
            <a:r>
              <a:rPr lang="en-US" altLang="zh-TW" sz="2000" dirty="0" smtClean="0"/>
              <a:t>.,)</a:t>
            </a:r>
          </a:p>
          <a:p>
            <a:pPr lvl="1"/>
            <a:r>
              <a:rPr lang="en-US" altLang="zh-TW" sz="2000" dirty="0" smtClean="0">
                <a:solidFill>
                  <a:schemeClr val="bg2">
                    <a:lumMod val="50000"/>
                  </a:schemeClr>
                </a:solidFill>
              </a:rPr>
              <a:t>feeling-based</a:t>
            </a:r>
            <a:r>
              <a:rPr lang="en-US" altLang="zh-TW" sz="2000" dirty="0">
                <a:solidFill>
                  <a:schemeClr val="accent1"/>
                </a:solidFill>
              </a:rPr>
              <a:t> </a:t>
            </a:r>
            <a:r>
              <a:rPr lang="en-US" altLang="zh-TW" sz="2000" dirty="0" smtClean="0"/>
              <a:t>(brand preference, trustworthiness</a:t>
            </a:r>
            <a:r>
              <a:rPr lang="en-US" altLang="zh-TW" sz="2000" dirty="0"/>
              <a:t>, luxury seeking, etc</a:t>
            </a:r>
            <a:r>
              <a:rPr lang="en-US" altLang="zh-TW" sz="2000" dirty="0" smtClean="0"/>
              <a:t>.,).</a:t>
            </a:r>
          </a:p>
          <a:p>
            <a:r>
              <a:rPr lang="en-US" altLang="zh-TW" sz="2400" dirty="0" smtClean="0"/>
              <a:t>Since consumer psychological </a:t>
            </a:r>
            <a:r>
              <a:rPr lang="en-US" altLang="zh-TW" sz="2400" dirty="0"/>
              <a:t>desires are diverse, it is naturally to </a:t>
            </a:r>
            <a:r>
              <a:rPr lang="en-US" altLang="zh-TW" sz="2400" dirty="0" smtClean="0"/>
              <a:t>organize them </a:t>
            </a:r>
            <a:r>
              <a:rPr lang="en-US" altLang="zh-TW" sz="2400" dirty="0"/>
              <a:t>into a hierarchy to model consumer behaviors in a more </a:t>
            </a:r>
            <a:r>
              <a:rPr lang="en-US" altLang="zh-TW" sz="2400" dirty="0" smtClean="0"/>
              <a:t>effective way</a:t>
            </a:r>
            <a:r>
              <a:rPr lang="en-US" altLang="zh-TW" sz="2400" dirty="0"/>
              <a:t>.</a:t>
            </a:r>
            <a:endParaRPr lang="zh-TW" altLang="en-US" sz="6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33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778098"/>
          </a:xfrm>
        </p:spPr>
        <p:txBody>
          <a:bodyPr anchor="ctr">
            <a:noAutofit/>
          </a:bodyPr>
          <a:lstStyle/>
          <a:p>
            <a:r>
              <a:rPr lang="fr-FR" altLang="en-US" dirty="0"/>
              <a:t>DATA ANALYSIS ON USER PSYCHOLOGICAL DESIRES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>
                <a:solidFill>
                  <a:schemeClr val="accent5"/>
                </a:solidFill>
              </a:rPr>
              <a:t>Effects of User Psychological Desire</a:t>
            </a:r>
            <a:endParaRPr lang="en-US" altLang="zh-TW" sz="2800" dirty="0" smtClean="0">
              <a:solidFill>
                <a:schemeClr val="accent5"/>
              </a:solidFill>
            </a:endParaRP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43407"/>
            <a:ext cx="4320000" cy="1745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22189"/>
            <a:ext cx="4320000" cy="1838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64556"/>
            <a:ext cx="4320000" cy="128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94264"/>
            <a:ext cx="4320000" cy="161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0CAF8-1682-416B-8E08-3B8126C9AC59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24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562</TotalTime>
  <Words>944</Words>
  <Application>Microsoft Office PowerPoint</Application>
  <PresentationFormat>如螢幕大小 (4:3)</PresentationFormat>
  <Paragraphs>173</Paragraphs>
  <Slides>22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原創</vt:lpstr>
      <vt:lpstr>Psychological Advertising: Exploring User Psychology for Click Prediction in Sponsored Search</vt:lpstr>
      <vt:lpstr>Outline</vt:lpstr>
      <vt:lpstr>Introduction</vt:lpstr>
      <vt:lpstr>Introduction</vt:lpstr>
      <vt:lpstr>Introduction</vt:lpstr>
      <vt:lpstr>Outline</vt:lpstr>
      <vt:lpstr>Framework</vt:lpstr>
      <vt:lpstr>DATA ANALYSIS ON USER PSYCHOLOGICAL DESIRES</vt:lpstr>
      <vt:lpstr>DATA ANALYSIS ON USER PSYCHOLOGICAL DESIRES</vt:lpstr>
      <vt:lpstr>DATA ANALYSIS ON USER PSYCHOLOGICAL DESIRES</vt:lpstr>
      <vt:lpstr>DISCOVERING USERS PSYCHOLOGICAL DESIRE FROM ADS</vt:lpstr>
      <vt:lpstr>DISCOVERING USERS PSYCHOLOGICAL DESIRE FROM ADS</vt:lpstr>
      <vt:lpstr>DISCOVERING USERS PSYCHOLOGICAL DESIRE FROM ADS</vt:lpstr>
      <vt:lpstr> CLICK PREDICTION MODELING </vt:lpstr>
      <vt:lpstr>CLICK PREDICTION MODELING</vt:lpstr>
      <vt:lpstr>Outline</vt:lpstr>
      <vt:lpstr>Experimental Settings</vt:lpstr>
      <vt:lpstr>Experimental Settings</vt:lpstr>
      <vt:lpstr>Experimental Result</vt:lpstr>
      <vt:lpstr>Experimental Result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Advertising: Exploring User Psychology for Click Prediction in Sponsored Search</dc:title>
  <dc:creator>Alice</dc:creator>
  <cp:lastModifiedBy>Alice</cp:lastModifiedBy>
  <cp:revision>37</cp:revision>
  <dcterms:created xsi:type="dcterms:W3CDTF">2014-03-24T11:52:50Z</dcterms:created>
  <dcterms:modified xsi:type="dcterms:W3CDTF">2014-04-06T16:30:30Z</dcterms:modified>
</cp:coreProperties>
</file>